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notesMasterIdLst>
    <p:notesMasterId r:id="rId36"/>
  </p:notesMasterIdLst>
  <p:sldSz cx="14630400" cy="8229600"/>
  <p:notesSz cx="8229600" cy="14630400"/>
  <p:embeddedFontLst>
    <p:embeddedFont>
      <p:font typeface="Saira Medium"/>
      <p:regular r:id="rId41"/>
    </p:embeddedFont>
    <p:embeddedFont>
      <p:font typeface="Saira Medium"/>
      <p:regular r:id="rId42"/>
    </p:embeddedFont>
    <p:embeddedFont>
      <p:font typeface="Saira Medium"/>
      <p:regular r:id="rId43"/>
    </p:embeddedFont>
    <p:embeddedFont>
      <p:font typeface="Saira Medium"/>
      <p:regular r:id="rId44"/>
    </p:embeddedFont>
    <p:embeddedFont>
      <p:font typeface="Roboto"/>
      <p:regular r:id="rId45"/>
    </p:embeddedFont>
    <p:embeddedFont>
      <p:font typeface="Roboto"/>
      <p:regular r:id="rId46"/>
    </p:embeddedFont>
    <p:embeddedFont>
      <p:font typeface="Roboto"/>
      <p:regular r:id="rId47"/>
    </p:embeddedFont>
    <p:embeddedFont>
      <p:font typeface="Roboto"/>
      <p:regular r:id="rId4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 Id="rId41" Type="http://schemas.openxmlformats.org/officeDocument/2006/relationships/font" Target="fonts/font1.fntdata"/><Relationship Id="rId42" Type="http://schemas.openxmlformats.org/officeDocument/2006/relationships/font" Target="fonts/font2.fntdata"/><Relationship Id="rId43" Type="http://schemas.openxmlformats.org/officeDocument/2006/relationships/font" Target="fonts/font3.fntdata"/><Relationship Id="rId44" Type="http://schemas.openxmlformats.org/officeDocument/2006/relationships/font" Target="fonts/font4.fntdata"/><Relationship Id="rId45" Type="http://schemas.openxmlformats.org/officeDocument/2006/relationships/font" Target="fonts/font5.fntdata"/><Relationship Id="rId46" Type="http://schemas.openxmlformats.org/officeDocument/2006/relationships/font" Target="fonts/font6.fntdata"/><Relationship Id="rId47" Type="http://schemas.openxmlformats.org/officeDocument/2006/relationships/font" Target="fonts/font7.fntdata"/><Relationship Id="rId4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1-1.png"/><Relationship Id="rId2" Type="http://schemas.openxmlformats.org/officeDocument/2006/relationships/image" Target="../media/image-1021-2.pn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2-1.png"/><Relationship Id="rId2" Type="http://schemas.openxmlformats.org/officeDocument/2006/relationships/image" Target="../media/image-1022-2.pn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3-1.png"/><Relationship Id="rId2" Type="http://schemas.openxmlformats.org/officeDocument/2006/relationships/image" Target="../media/image-1023-2.pn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4-1.png"/><Relationship Id="rId2" Type="http://schemas.openxmlformats.org/officeDocument/2006/relationships/image" Target="../media/image-1024-2.png"/><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5-1.png"/><Relationship Id="rId2" Type="http://schemas.openxmlformats.org/officeDocument/2006/relationships/image" Target="../media/image-1025-2.png"/><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6-1.png"/><Relationship Id="rId2" Type="http://schemas.openxmlformats.org/officeDocument/2006/relationships/image" Target="../media/image-1026-2.png"/><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7-1.png"/><Relationship Id="rId2" Type="http://schemas.openxmlformats.org/officeDocument/2006/relationships/image" Target="../media/image-1027-2.png"/><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8-1.png"/><Relationship Id="rId2" Type="http://schemas.openxmlformats.org/officeDocument/2006/relationships/image" Target="../media/image-1028-2.png"/><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9-1.png"/><Relationship Id="rId2" Type="http://schemas.openxmlformats.org/officeDocument/2006/relationships/image" Target="../media/image-1029-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0-1.png"/><Relationship Id="rId2" Type="http://schemas.openxmlformats.org/officeDocument/2006/relationships/image" Target="../media/image-1030-2.png"/><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1-1.png"/><Relationship Id="rId2" Type="http://schemas.openxmlformats.org/officeDocument/2006/relationships/image" Target="../media/image-1031-2.png"/><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2-1.png"/><Relationship Id="rId2" Type="http://schemas.openxmlformats.org/officeDocument/2006/relationships/image" Target="../media/image-1032-2.png"/><Relationship Id="rId4"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3-1.png"/><Relationship Id="rId2" Type="http://schemas.openxmlformats.org/officeDocument/2006/relationships/image" Target="../media/image-1033-2.png"/><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4-1.png"/><Relationship Id="rId2" Type="http://schemas.openxmlformats.org/officeDocument/2006/relationships/image" Target="../media/image-1034-2.png"/><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5-1.png"/><Relationship Id="rId2" Type="http://schemas.openxmlformats.org/officeDocument/2006/relationships/image" Target="../media/image-1035-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7" Type="http://schemas.openxmlformats.org/officeDocument/2006/relationships/hyperlink" Target="https://github.com/AbdallahALBanna/Supply-Chain-Data-Engineering-and-Analysis-Project"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8" Type="http://schemas.openxmlformats.org/officeDocument/2006/relationships/slideLayout" Target="../slideLayouts/slideLayout3.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slideLayout" Target="../slideLayouts/slideLayout24.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slideLayout" Target="../slideLayouts/slideLayout26.xml"/><Relationship Id="rId7"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slideLayout" Target="../slideLayouts/slideLayout27.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image" Target="../media/image-29-5.png"/><Relationship Id="rId6" Type="http://schemas.openxmlformats.org/officeDocument/2006/relationships/slideLayout" Target="../slideLayouts/slideLayout30.xml"/><Relationship Id="rId7"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80461"/>
            <a:ext cx="7556421" cy="978218"/>
          </a:xfrm>
          <a:prstGeom prst="rect">
            <a:avLst/>
          </a:prstGeom>
          <a:noFill/>
          <a:ln/>
        </p:spPr>
        <p:txBody>
          <a:bodyPr wrap="none" lIns="0" tIns="0" rIns="0" bIns="0" rtlCol="0" anchor="t"/>
          <a:lstStyle/>
          <a:p>
            <a:pPr indent="0" marL="0">
              <a:lnSpc>
                <a:spcPts val="7700"/>
              </a:lnSpc>
              <a:buNone/>
            </a:pPr>
            <a:r>
              <a:rPr lang="en-US" sz="6150" dirty="0">
                <a:solidFill>
                  <a:srgbClr val="FFFFFF"/>
                </a:solidFill>
                <a:latin typeface="Saira Medium" pitchFamily="34" charset="0"/>
                <a:ea typeface="Saira Medium" pitchFamily="34" charset="-122"/>
                <a:cs typeface="Saira Medium" pitchFamily="34" charset="-120"/>
              </a:rPr>
              <a:t>Supply Chain </a:t>
            </a:r>
            <a:endParaRPr lang="en-US" sz="6150" dirty="0"/>
          </a:p>
        </p:txBody>
      </p:sp>
      <p:sp>
        <p:nvSpPr>
          <p:cNvPr id="4" name="Text 1"/>
          <p:cNvSpPr/>
          <p:nvPr/>
        </p:nvSpPr>
        <p:spPr>
          <a:xfrm>
            <a:off x="6280190" y="3098840"/>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This project evaluates the supply chain inefficiencies of a Supply Chain Company. We will analyze business performance, customer and product data, and inventory management. Our goal is to identify key issues and suggest data-driven solutions.</a:t>
            </a:r>
            <a:endParaRPr lang="en-US" sz="1750" dirty="0"/>
          </a:p>
        </p:txBody>
      </p:sp>
      <p:pic>
        <p:nvPicPr>
          <p:cNvPr id="5" name="Image 1" descr="preencoded.png">    </p:cNvPr>
          <p:cNvPicPr>
            <a:picLocks noChangeAspect="1"/>
          </p:cNvPicPr>
          <p:nvPr/>
        </p:nvPicPr>
        <p:blipFill>
          <a:blip r:embed="rId2"/>
          <a:stretch>
            <a:fillRect/>
          </a:stretch>
        </p:blipFill>
        <p:spPr>
          <a:xfrm>
            <a:off x="9232940" y="4805601"/>
            <a:ext cx="1650802" cy="16434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924175"/>
            <a:ext cx="4536519" cy="566976"/>
          </a:xfrm>
          <a:prstGeom prst="rect">
            <a:avLst/>
          </a:prstGeom>
          <a:noFill/>
          <a:ln/>
        </p:spPr>
        <p:txBody>
          <a:bodyPr wrap="none" lIns="0" tIns="0" rIns="0" bIns="0" rtlCol="0" anchor="t"/>
          <a:lstStyle/>
          <a:p>
            <a:pPr indent="0" marL="0">
              <a:lnSpc>
                <a:spcPts val="4450"/>
              </a:lnSpc>
              <a:buNone/>
            </a:pPr>
            <a:r>
              <a:rPr lang="en-US" sz="3550" dirty="0">
                <a:solidFill>
                  <a:srgbClr val="FFFFFF"/>
                </a:solidFill>
                <a:latin typeface="Saira Medium" pitchFamily="34" charset="0"/>
                <a:ea typeface="Saira Medium" pitchFamily="34" charset="-122"/>
                <a:cs typeface="Saira Medium" pitchFamily="34" charset="-120"/>
              </a:rPr>
              <a:t>Design Mapping</a:t>
            </a:r>
            <a:endParaRPr lang="en-US" sz="3550" dirty="0"/>
          </a:p>
        </p:txBody>
      </p:sp>
      <p:sp>
        <p:nvSpPr>
          <p:cNvPr id="3" name="Text 1"/>
          <p:cNvSpPr/>
          <p:nvPr/>
        </p:nvSpPr>
        <p:spPr>
          <a:xfrm>
            <a:off x="793790" y="3944779"/>
            <a:ext cx="13042821" cy="1360527"/>
          </a:xfrm>
          <a:prstGeom prst="rect">
            <a:avLst/>
          </a:prstGeom>
          <a:noFill/>
          <a:ln/>
        </p:spPr>
        <p:txBody>
          <a:bodyPr wrap="square" lIns="0" tIns="0" rIns="0" bIns="0" rtlCol="0" anchor="t"/>
          <a:lstStyle/>
          <a:p>
            <a:pPr indent="0" marL="0">
              <a:lnSpc>
                <a:spcPts val="3550"/>
              </a:lnSpc>
              <a:buNone/>
            </a:pPr>
            <a:r>
              <a:rPr lang="en-US" sz="2200" dirty="0">
                <a:solidFill>
                  <a:srgbClr val="E5E0DF"/>
                </a:solidFill>
                <a:latin typeface="Roboto" pitchFamily="34" charset="0"/>
                <a:ea typeface="Roboto" pitchFamily="34" charset="-122"/>
                <a:cs typeface="Roboto" pitchFamily="34" charset="-120"/>
              </a:rPr>
              <a:t>Through mapping, we start collecting relevant data and linking it across different tables or entities in the database. This process is crucial for organizing information, particularly within the context of the supply chain.</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644491" y="3405902"/>
            <a:ext cx="11341298" cy="1417677"/>
          </a:xfrm>
          <a:prstGeom prst="rect">
            <a:avLst/>
          </a:prstGeom>
          <a:noFill/>
          <a:ln/>
        </p:spPr>
        <p:txBody>
          <a:bodyPr wrap="none" lIns="0" tIns="0" rIns="0" bIns="0" rtlCol="0" anchor="t"/>
          <a:lstStyle/>
          <a:p>
            <a:pPr algn="ctr" indent="0" marL="0">
              <a:lnSpc>
                <a:spcPts val="11150"/>
              </a:lnSpc>
              <a:buNone/>
            </a:pPr>
            <a:r>
              <a:rPr lang="en-US" sz="8900" dirty="0">
                <a:solidFill>
                  <a:srgbClr val="FFFFFF"/>
                </a:solidFill>
                <a:latin typeface="Saira Medium" pitchFamily="34" charset="0"/>
                <a:ea typeface="Saira Medium" pitchFamily="34" charset="-122"/>
                <a:cs typeface="Saira Medium" pitchFamily="34" charset="-120"/>
              </a:rPr>
              <a:t>3-ETL Process</a:t>
            </a:r>
            <a:endParaRPr lang="en-US" sz="8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92655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ETL Process</a:t>
            </a:r>
            <a:endParaRPr lang="en-US" sz="4450" dirty="0"/>
          </a:p>
        </p:txBody>
      </p:sp>
      <p:sp>
        <p:nvSpPr>
          <p:cNvPr id="3" name="Text 1"/>
          <p:cNvSpPr/>
          <p:nvPr/>
        </p:nvSpPr>
        <p:spPr>
          <a:xfrm>
            <a:off x="1247299" y="3088958"/>
            <a:ext cx="12589312" cy="453509"/>
          </a:xfrm>
          <a:prstGeom prst="rect">
            <a:avLst/>
          </a:prstGeom>
          <a:noFill/>
          <a:ln/>
        </p:spPr>
        <p:txBody>
          <a:bodyPr wrap="none" lIns="0" tIns="0" rIns="0" bIns="0" rtlCol="0" anchor="t"/>
          <a:lstStyle/>
          <a:p>
            <a:pPr algn="l" marL="342900" indent="-342900">
              <a:lnSpc>
                <a:spcPts val="3550"/>
              </a:lnSpc>
              <a:buSzPct val="100000"/>
              <a:buChar char="•"/>
            </a:pPr>
            <a:r>
              <a:rPr lang="en-US" sz="2200" b="1" dirty="0">
                <a:solidFill>
                  <a:srgbClr val="E5E0DF"/>
                </a:solidFill>
                <a:latin typeface="Roboto" pitchFamily="34" charset="0"/>
                <a:ea typeface="Roboto" pitchFamily="34" charset="-122"/>
                <a:cs typeface="Roboto" pitchFamily="34" charset="-120"/>
              </a:rPr>
              <a:t>ETL</a:t>
            </a:r>
            <a:pPr algn="l" indent="0" marL="0">
              <a:lnSpc>
                <a:spcPts val="3550"/>
              </a:lnSpc>
              <a:buNone/>
            </a:pPr>
            <a:r>
              <a:rPr lang="en-US" sz="2200" dirty="0">
                <a:solidFill>
                  <a:srgbClr val="E5E0DF"/>
                </a:solidFill>
                <a:latin typeface="Roboto" pitchFamily="34" charset="0"/>
                <a:ea typeface="Roboto" pitchFamily="34" charset="-122"/>
                <a:cs typeface="Roboto" pitchFamily="34" charset="-120"/>
              </a:rPr>
              <a:t>: Extract, Transform, Load process as the foundation of data flow.</a:t>
            </a:r>
            <a:endParaRPr lang="en-US" sz="2200" dirty="0"/>
          </a:p>
        </p:txBody>
      </p:sp>
      <p:sp>
        <p:nvSpPr>
          <p:cNvPr id="4" name="Text 2"/>
          <p:cNvSpPr/>
          <p:nvPr/>
        </p:nvSpPr>
        <p:spPr>
          <a:xfrm>
            <a:off x="1247299" y="3621762"/>
            <a:ext cx="12589312" cy="453509"/>
          </a:xfrm>
          <a:prstGeom prst="rect">
            <a:avLst/>
          </a:prstGeom>
          <a:noFill/>
          <a:ln/>
        </p:spPr>
        <p:txBody>
          <a:bodyPr wrap="none" lIns="0" tIns="0" rIns="0" bIns="0" rtlCol="0" anchor="t"/>
          <a:lstStyle/>
          <a:p>
            <a:pPr algn="l" marL="342900" indent="-342900">
              <a:lnSpc>
                <a:spcPts val="3550"/>
              </a:lnSpc>
              <a:buSzPct val="100000"/>
              <a:buChar char="•"/>
            </a:pPr>
            <a:r>
              <a:rPr lang="en-US" sz="2200" b="1" dirty="0">
                <a:solidFill>
                  <a:srgbClr val="E5E0DF"/>
                </a:solidFill>
                <a:latin typeface="Roboto" pitchFamily="34" charset="0"/>
                <a:ea typeface="Roboto" pitchFamily="34" charset="-122"/>
                <a:cs typeface="Roboto" pitchFamily="34" charset="-120"/>
              </a:rPr>
              <a:t>Python</a:t>
            </a:r>
            <a:pPr algn="l" indent="0" marL="0">
              <a:lnSpc>
                <a:spcPts val="3550"/>
              </a:lnSpc>
              <a:buNone/>
            </a:pPr>
            <a:r>
              <a:rPr lang="en-US" sz="2200" dirty="0">
                <a:solidFill>
                  <a:srgbClr val="E5E0DF"/>
                </a:solidFill>
                <a:latin typeface="Roboto" pitchFamily="34" charset="0"/>
                <a:ea typeface="Roboto" pitchFamily="34" charset="-122"/>
                <a:cs typeface="Roboto" pitchFamily="34" charset="-120"/>
              </a:rPr>
              <a:t>: Used for ETL tasks, including data extraction, cleaning, and analysis.</a:t>
            </a:r>
            <a:endParaRPr lang="en-US" sz="2200" dirty="0"/>
          </a:p>
        </p:txBody>
      </p:sp>
      <p:sp>
        <p:nvSpPr>
          <p:cNvPr id="5" name="Text 3"/>
          <p:cNvSpPr/>
          <p:nvPr/>
        </p:nvSpPr>
        <p:spPr>
          <a:xfrm>
            <a:off x="1247299" y="4154567"/>
            <a:ext cx="12589312" cy="453509"/>
          </a:xfrm>
          <a:prstGeom prst="rect">
            <a:avLst/>
          </a:prstGeom>
          <a:noFill/>
          <a:ln/>
        </p:spPr>
        <p:txBody>
          <a:bodyPr wrap="none" lIns="0" tIns="0" rIns="0" bIns="0" rtlCol="0" anchor="t"/>
          <a:lstStyle/>
          <a:p>
            <a:pPr algn="l" marL="342900" indent="-342900">
              <a:lnSpc>
                <a:spcPts val="3550"/>
              </a:lnSpc>
              <a:buSzPct val="100000"/>
              <a:buChar char="•"/>
            </a:pPr>
            <a:r>
              <a:rPr lang="en-US" sz="2200" b="1" dirty="0">
                <a:solidFill>
                  <a:srgbClr val="E5E0DF"/>
                </a:solidFill>
                <a:latin typeface="Roboto" pitchFamily="34" charset="0"/>
                <a:ea typeface="Roboto" pitchFamily="34" charset="-122"/>
                <a:cs typeface="Roboto" pitchFamily="34" charset="-120"/>
              </a:rPr>
              <a:t>Extraction </a:t>
            </a:r>
            <a:pPr algn="l" indent="0" marL="0">
              <a:lnSpc>
                <a:spcPts val="3550"/>
              </a:lnSpc>
              <a:buNone/>
            </a:pPr>
            <a:r>
              <a:rPr lang="en-US" sz="2200" dirty="0">
                <a:solidFill>
                  <a:srgbClr val="E5E0DF"/>
                </a:solidFill>
                <a:latin typeface="Roboto" pitchFamily="34" charset="0"/>
                <a:ea typeface="Roboto" pitchFamily="34" charset="-122"/>
                <a:cs typeface="Roboto" pitchFamily="34" charset="-120"/>
              </a:rPr>
              <a:t>Collect data from different sources, which may vary in format or location.</a:t>
            </a:r>
            <a:endParaRPr lang="en-US" sz="2200" dirty="0"/>
          </a:p>
        </p:txBody>
      </p:sp>
      <p:sp>
        <p:nvSpPr>
          <p:cNvPr id="6" name="Text 4"/>
          <p:cNvSpPr/>
          <p:nvPr/>
        </p:nvSpPr>
        <p:spPr>
          <a:xfrm>
            <a:off x="1247299" y="4687372"/>
            <a:ext cx="12589312" cy="907018"/>
          </a:xfrm>
          <a:prstGeom prst="rect">
            <a:avLst/>
          </a:prstGeom>
          <a:noFill/>
          <a:ln/>
        </p:spPr>
        <p:txBody>
          <a:bodyPr wrap="square" lIns="0" tIns="0" rIns="0" bIns="0" rtlCol="0" anchor="t"/>
          <a:lstStyle/>
          <a:p>
            <a:pPr algn="l" marL="342900" indent="-342900">
              <a:lnSpc>
                <a:spcPts val="3550"/>
              </a:lnSpc>
              <a:buSzPct val="100000"/>
              <a:buChar char="•"/>
            </a:pPr>
            <a:r>
              <a:rPr lang="en-US" sz="2200" b="1" dirty="0">
                <a:solidFill>
                  <a:srgbClr val="E5E0DF"/>
                </a:solidFill>
                <a:latin typeface="Roboto" pitchFamily="34" charset="0"/>
                <a:ea typeface="Roboto" pitchFamily="34" charset="-122"/>
                <a:cs typeface="Roboto" pitchFamily="34" charset="-120"/>
              </a:rPr>
              <a:t>Transform</a:t>
            </a:r>
            <a:pPr algn="l" indent="0" marL="0">
              <a:lnSpc>
                <a:spcPts val="3550"/>
              </a:lnSpc>
              <a:buNone/>
            </a:pPr>
            <a:r>
              <a:rPr lang="en-US" sz="2200" dirty="0">
                <a:solidFill>
                  <a:srgbClr val="E5E0DF"/>
                </a:solidFill>
                <a:latin typeface="Roboto" pitchFamily="34" charset="0"/>
                <a:ea typeface="Roboto" pitchFamily="34" charset="-122"/>
                <a:cs typeface="Roboto" pitchFamily="34" charset="-120"/>
              </a:rPr>
              <a:t>: Clean and prepare the data by handling issues like missing values, human errors, and inconsistencies.</a:t>
            </a:r>
            <a:endParaRPr lang="en-US" sz="2200" dirty="0"/>
          </a:p>
        </p:txBody>
      </p:sp>
      <p:sp>
        <p:nvSpPr>
          <p:cNvPr id="7" name="Text 5"/>
          <p:cNvSpPr/>
          <p:nvPr/>
        </p:nvSpPr>
        <p:spPr>
          <a:xfrm>
            <a:off x="793790" y="5849541"/>
            <a:ext cx="13042821" cy="453509"/>
          </a:xfrm>
          <a:prstGeom prst="rect">
            <a:avLst/>
          </a:prstGeom>
          <a:noFill/>
          <a:ln/>
        </p:spPr>
        <p:txBody>
          <a:bodyPr wrap="none" lIns="0" tIns="0" rIns="0" bIns="0" rtlCol="0" anchor="t"/>
          <a:lstStyle/>
          <a:p>
            <a:pPr indent="0" marL="0">
              <a:lnSpc>
                <a:spcPts val="3550"/>
              </a:lnSpc>
              <a:buNone/>
            </a:pPr>
            <a:endParaRPr lang="en-US" sz="2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68605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ETL Process</a:t>
            </a:r>
            <a:endParaRPr lang="en-US" sz="4450" dirty="0"/>
          </a:p>
        </p:txBody>
      </p:sp>
      <p:sp>
        <p:nvSpPr>
          <p:cNvPr id="3" name="Text 1"/>
          <p:cNvSpPr/>
          <p:nvPr/>
        </p:nvSpPr>
        <p:spPr>
          <a:xfrm>
            <a:off x="793790" y="3848457"/>
            <a:ext cx="13042821" cy="453509"/>
          </a:xfrm>
          <a:prstGeom prst="rect">
            <a:avLst/>
          </a:prstGeom>
          <a:noFill/>
          <a:ln/>
        </p:spPr>
        <p:txBody>
          <a:bodyPr wrap="none" lIns="0" tIns="0" rIns="0" bIns="0" rtlCol="0" anchor="t"/>
          <a:lstStyle/>
          <a:p>
            <a:pPr indent="0" marL="0">
              <a:lnSpc>
                <a:spcPts val="3550"/>
              </a:lnSpc>
              <a:buNone/>
            </a:pPr>
            <a:endParaRPr lang="en-US" sz="2200" dirty="0"/>
          </a:p>
        </p:txBody>
      </p:sp>
      <p:sp>
        <p:nvSpPr>
          <p:cNvPr id="4" name="Text 2"/>
          <p:cNvSpPr/>
          <p:nvPr/>
        </p:nvSpPr>
        <p:spPr>
          <a:xfrm>
            <a:off x="1247299" y="4557117"/>
            <a:ext cx="12589312" cy="453509"/>
          </a:xfrm>
          <a:prstGeom prst="rect">
            <a:avLst/>
          </a:prstGeom>
          <a:noFill/>
          <a:ln/>
        </p:spPr>
        <p:txBody>
          <a:bodyPr wrap="none" lIns="0" tIns="0" rIns="0" bIns="0" rtlCol="0" anchor="t"/>
          <a:lstStyle/>
          <a:p>
            <a:pPr algn="l" marL="342900" indent="-342900">
              <a:lnSpc>
                <a:spcPts val="3550"/>
              </a:lnSpc>
              <a:buSzPct val="100000"/>
              <a:buChar char="•"/>
            </a:pPr>
            <a:r>
              <a:rPr lang="en-US" sz="2200" b="1" dirty="0">
                <a:solidFill>
                  <a:srgbClr val="E5E0DF"/>
                </a:solidFill>
                <a:latin typeface="Roboto" pitchFamily="34" charset="0"/>
                <a:ea typeface="Roboto" pitchFamily="34" charset="-122"/>
                <a:cs typeface="Roboto" pitchFamily="34" charset="-120"/>
              </a:rPr>
              <a:t>Create dimension</a:t>
            </a:r>
            <a:pPr algn="l" indent="0" marL="0">
              <a:lnSpc>
                <a:spcPts val="3550"/>
              </a:lnSpc>
              <a:buNone/>
            </a:pPr>
            <a:r>
              <a:rPr lang="en-US" sz="2200" dirty="0">
                <a:solidFill>
                  <a:srgbClr val="E5E0DF"/>
                </a:solidFill>
                <a:latin typeface="Roboto" pitchFamily="34" charset="0"/>
                <a:ea typeface="Roboto" pitchFamily="34" charset="-122"/>
                <a:cs typeface="Roboto" pitchFamily="34" charset="-120"/>
              </a:rPr>
              <a:t> tables and fact table and link them together.</a:t>
            </a:r>
            <a:endParaRPr lang="en-US" sz="2200" dirty="0"/>
          </a:p>
        </p:txBody>
      </p:sp>
      <p:sp>
        <p:nvSpPr>
          <p:cNvPr id="5" name="Text 3"/>
          <p:cNvSpPr/>
          <p:nvPr/>
        </p:nvSpPr>
        <p:spPr>
          <a:xfrm>
            <a:off x="1247299" y="5089922"/>
            <a:ext cx="12589312" cy="453509"/>
          </a:xfrm>
          <a:prstGeom prst="rect">
            <a:avLst/>
          </a:prstGeom>
          <a:noFill/>
          <a:ln/>
        </p:spPr>
        <p:txBody>
          <a:bodyPr wrap="none" lIns="0" tIns="0" rIns="0" bIns="0" rtlCol="0" anchor="t"/>
          <a:lstStyle/>
          <a:p>
            <a:pPr algn="l" marL="342900" indent="-342900">
              <a:lnSpc>
                <a:spcPts val="3550"/>
              </a:lnSpc>
              <a:buSzPct val="100000"/>
              <a:buChar char="•"/>
            </a:pPr>
            <a:r>
              <a:rPr lang="en-US" sz="2200" dirty="0">
                <a:solidFill>
                  <a:srgbClr val="E5E0DF"/>
                </a:solidFill>
                <a:latin typeface="Roboto" pitchFamily="34" charset="0"/>
                <a:ea typeface="Roboto" pitchFamily="34" charset="-122"/>
                <a:cs typeface="Roboto" pitchFamily="34" charset="-120"/>
              </a:rPr>
              <a:t>Final load into the data warehouse for analytics and reporting using Power BI.</a:t>
            </a:r>
            <a:endParaRPr 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1644491" y="3405902"/>
            <a:ext cx="11341298" cy="1417677"/>
          </a:xfrm>
          <a:prstGeom prst="rect">
            <a:avLst/>
          </a:prstGeom>
          <a:noFill/>
          <a:ln/>
        </p:spPr>
        <p:txBody>
          <a:bodyPr wrap="none" lIns="0" tIns="0" rIns="0" bIns="0" rtlCol="0" anchor="t"/>
          <a:lstStyle/>
          <a:p>
            <a:pPr algn="ctr" indent="0" marL="0">
              <a:lnSpc>
                <a:spcPts val="11150"/>
              </a:lnSpc>
              <a:buNone/>
            </a:pPr>
            <a:r>
              <a:rPr lang="en-US" sz="8900" dirty="0">
                <a:solidFill>
                  <a:srgbClr val="FFFFFF"/>
                </a:solidFill>
                <a:latin typeface="Saira Medium" pitchFamily="34" charset="0"/>
                <a:ea typeface="Saira Medium" pitchFamily="34" charset="-122"/>
                <a:cs typeface="Saira Medium" pitchFamily="34" charset="-120"/>
              </a:rPr>
              <a:t>4-DWH Design</a:t>
            </a:r>
            <a:endParaRPr lang="en-US" sz="8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07723" y="2720102"/>
            <a:ext cx="4958834" cy="2789396"/>
          </a:xfrm>
          <a:prstGeom prst="rect">
            <a:avLst/>
          </a:prstGeom>
        </p:spPr>
      </p:pic>
      <p:sp>
        <p:nvSpPr>
          <p:cNvPr id="4" name="Text 0"/>
          <p:cNvSpPr/>
          <p:nvPr/>
        </p:nvSpPr>
        <p:spPr>
          <a:xfrm>
            <a:off x="738545" y="799624"/>
            <a:ext cx="5275659" cy="659368"/>
          </a:xfrm>
          <a:prstGeom prst="rect">
            <a:avLst/>
          </a:prstGeom>
          <a:noFill/>
          <a:ln/>
        </p:spPr>
        <p:txBody>
          <a:bodyPr wrap="none" lIns="0" tIns="0" rIns="0" bIns="0" rtlCol="0" anchor="t"/>
          <a:lstStyle/>
          <a:p>
            <a:pPr indent="0" marL="0">
              <a:lnSpc>
                <a:spcPts val="5150"/>
              </a:lnSpc>
              <a:buNone/>
            </a:pPr>
            <a:r>
              <a:rPr lang="en-US" sz="4150" dirty="0">
                <a:solidFill>
                  <a:srgbClr val="FFFFFF"/>
                </a:solidFill>
                <a:latin typeface="Saira Medium" pitchFamily="34" charset="0"/>
                <a:ea typeface="Saira Medium" pitchFamily="34" charset="-122"/>
                <a:cs typeface="Saira Medium" pitchFamily="34" charset="-120"/>
              </a:rPr>
              <a:t>DWH Design</a:t>
            </a:r>
            <a:endParaRPr lang="en-US" sz="4150" dirty="0"/>
          </a:p>
        </p:txBody>
      </p:sp>
      <p:sp>
        <p:nvSpPr>
          <p:cNvPr id="5" name="Text 1"/>
          <p:cNvSpPr/>
          <p:nvPr/>
        </p:nvSpPr>
        <p:spPr>
          <a:xfrm>
            <a:off x="738545" y="1775460"/>
            <a:ext cx="7666911" cy="2532459"/>
          </a:xfrm>
          <a:prstGeom prst="rect">
            <a:avLst/>
          </a:prstGeom>
          <a:noFill/>
          <a:ln/>
        </p:spPr>
        <p:txBody>
          <a:bodyPr wrap="square" lIns="0" tIns="0" rIns="0" bIns="0" rtlCol="0" anchor="t"/>
          <a:lstStyle/>
          <a:p>
            <a:pPr indent="0" marL="0">
              <a:lnSpc>
                <a:spcPts val="3300"/>
              </a:lnSpc>
              <a:buNone/>
            </a:pPr>
            <a:r>
              <a:rPr lang="en-US" sz="2050" dirty="0">
                <a:solidFill>
                  <a:srgbClr val="E5E0DF"/>
                </a:solidFill>
                <a:latin typeface="Roboto" pitchFamily="34" charset="0"/>
                <a:ea typeface="Roboto" pitchFamily="34" charset="-122"/>
                <a:cs typeface="Roboto" pitchFamily="34" charset="-120"/>
              </a:rPr>
              <a:t>This part  outlines the process of a Data Warehouse (DWH) using Azure Synapse Analytics to address business analysis needs through dimensional modeling. The project involves using Azure Synapse Analytics workspace, an Azure Storage account, and a Data Lake to store data files. Additionally, a serverless SQL pool was created for data loading and querying purposes.</a:t>
            </a:r>
            <a:endParaRPr lang="en-US" sz="2050" dirty="0"/>
          </a:p>
        </p:txBody>
      </p:sp>
      <p:sp>
        <p:nvSpPr>
          <p:cNvPr id="6" name="Text 2"/>
          <p:cNvSpPr/>
          <p:nvPr/>
        </p:nvSpPr>
        <p:spPr>
          <a:xfrm>
            <a:off x="738545" y="4545211"/>
            <a:ext cx="7666911" cy="337542"/>
          </a:xfrm>
          <a:prstGeom prst="rect">
            <a:avLst/>
          </a:prstGeom>
          <a:noFill/>
          <a:ln/>
        </p:spPr>
        <p:txBody>
          <a:bodyPr wrap="none" lIns="0" tIns="0" rIns="0" bIns="0" rtlCol="0" anchor="t"/>
          <a:lstStyle/>
          <a:p>
            <a:pPr indent="0" marL="0">
              <a:lnSpc>
                <a:spcPts val="2650"/>
              </a:lnSpc>
              <a:buNone/>
            </a:pPr>
            <a:r>
              <a:rPr lang="en-US" sz="1650" dirty="0">
                <a:solidFill>
                  <a:srgbClr val="E5E0DF"/>
                </a:solidFill>
                <a:latin typeface="Roboto" pitchFamily="34" charset="0"/>
                <a:ea typeface="Roboto" pitchFamily="34" charset="-122"/>
                <a:cs typeface="Roboto" pitchFamily="34" charset="-120"/>
              </a:rPr>
              <a:t>The objectives are:</a:t>
            </a:r>
            <a:endParaRPr lang="en-US" sz="1650" dirty="0"/>
          </a:p>
        </p:txBody>
      </p:sp>
      <p:sp>
        <p:nvSpPr>
          <p:cNvPr id="7" name="Text 3"/>
          <p:cNvSpPr/>
          <p:nvPr/>
        </p:nvSpPr>
        <p:spPr>
          <a:xfrm>
            <a:off x="1075968" y="5120045"/>
            <a:ext cx="7329488" cy="337542"/>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E5E0DF"/>
                </a:solidFill>
                <a:latin typeface="Roboto" pitchFamily="34" charset="0"/>
                <a:ea typeface="Roboto" pitchFamily="34" charset="-122"/>
                <a:cs typeface="Roboto" pitchFamily="34" charset="-120"/>
              </a:rPr>
              <a:t>Design and implement a DWH using dimensional modeling.</a:t>
            </a:r>
            <a:endParaRPr lang="en-US" sz="1650" dirty="0"/>
          </a:p>
        </p:txBody>
      </p:sp>
      <p:sp>
        <p:nvSpPr>
          <p:cNvPr id="8" name="Text 4"/>
          <p:cNvSpPr/>
          <p:nvPr/>
        </p:nvSpPr>
        <p:spPr>
          <a:xfrm>
            <a:off x="1075968" y="5531406"/>
            <a:ext cx="7329488" cy="337542"/>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E5E0DF"/>
                </a:solidFill>
                <a:latin typeface="Roboto" pitchFamily="34" charset="0"/>
                <a:ea typeface="Roboto" pitchFamily="34" charset="-122"/>
                <a:cs typeface="Roboto" pitchFamily="34" charset="-120"/>
              </a:rPr>
              <a:t>Use Azure Synapse Analytics to store and manage data.</a:t>
            </a:r>
            <a:endParaRPr lang="en-US" sz="1650" dirty="0"/>
          </a:p>
        </p:txBody>
      </p:sp>
      <p:sp>
        <p:nvSpPr>
          <p:cNvPr id="9" name="Text 5"/>
          <p:cNvSpPr/>
          <p:nvPr/>
        </p:nvSpPr>
        <p:spPr>
          <a:xfrm>
            <a:off x="1075968" y="5942767"/>
            <a:ext cx="7329488" cy="337542"/>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E5E0DF"/>
                </a:solidFill>
                <a:latin typeface="Roboto" pitchFamily="34" charset="0"/>
                <a:ea typeface="Roboto" pitchFamily="34" charset="-122"/>
                <a:cs typeface="Roboto" pitchFamily="34" charset="-120"/>
              </a:rPr>
              <a:t>Load Fact and Dimension tables into the Synapse database for analysis.</a:t>
            </a:r>
            <a:endParaRPr lang="en-US" sz="1650" dirty="0"/>
          </a:p>
        </p:txBody>
      </p:sp>
      <p:sp>
        <p:nvSpPr>
          <p:cNvPr id="10" name="Text 6"/>
          <p:cNvSpPr/>
          <p:nvPr/>
        </p:nvSpPr>
        <p:spPr>
          <a:xfrm>
            <a:off x="738545" y="6517600"/>
            <a:ext cx="7666911" cy="337542"/>
          </a:xfrm>
          <a:prstGeom prst="rect">
            <a:avLst/>
          </a:prstGeom>
          <a:noFill/>
          <a:ln/>
        </p:spPr>
        <p:txBody>
          <a:bodyPr wrap="none" lIns="0" tIns="0" rIns="0" bIns="0" rtlCol="0" anchor="t"/>
          <a:lstStyle/>
          <a:p>
            <a:pPr indent="0" marL="0">
              <a:lnSpc>
                <a:spcPts val="2650"/>
              </a:lnSpc>
              <a:buNone/>
            </a:pPr>
            <a:endParaRPr lang="en-US" sz="1650" dirty="0"/>
          </a:p>
        </p:txBody>
      </p:sp>
      <p:sp>
        <p:nvSpPr>
          <p:cNvPr id="11" name="Text 7"/>
          <p:cNvSpPr/>
          <p:nvPr/>
        </p:nvSpPr>
        <p:spPr>
          <a:xfrm>
            <a:off x="738545" y="7092434"/>
            <a:ext cx="7666911" cy="337542"/>
          </a:xfrm>
          <a:prstGeom prst="rect">
            <a:avLst/>
          </a:prstGeom>
          <a:noFill/>
          <a:ln/>
        </p:spPr>
        <p:txBody>
          <a:bodyPr wrap="none" lIns="0" tIns="0" rIns="0" bIns="0" rtlCol="0" anchor="t"/>
          <a:lstStyle/>
          <a:p>
            <a:pPr indent="0" marL="0">
              <a:lnSpc>
                <a:spcPts val="2650"/>
              </a:lnSpc>
              <a:buNone/>
            </a:pP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54352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DWH Design</a:t>
            </a:r>
            <a:endParaRPr lang="en-US" sz="4450" dirty="0"/>
          </a:p>
        </p:txBody>
      </p:sp>
      <p:sp>
        <p:nvSpPr>
          <p:cNvPr id="3" name="Text 1"/>
          <p:cNvSpPr/>
          <p:nvPr/>
        </p:nvSpPr>
        <p:spPr>
          <a:xfrm>
            <a:off x="793790" y="2592467"/>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An Azure Synapse Analytics workspace and an Azure Storage account were used to host the data lake and upload some data files to it, also, a serverless SQL pool in Azure Synapse Analytics was utilized for this purpose.</a:t>
            </a:r>
            <a:endParaRPr lang="en-US" sz="1750" dirty="0"/>
          </a:p>
        </p:txBody>
      </p:sp>
      <p:sp>
        <p:nvSpPr>
          <p:cNvPr id="4" name="Shape 2"/>
          <p:cNvSpPr/>
          <p:nvPr/>
        </p:nvSpPr>
        <p:spPr>
          <a:xfrm>
            <a:off x="793790" y="3573423"/>
            <a:ext cx="13042821" cy="1530787"/>
          </a:xfrm>
          <a:prstGeom prst="roundRect">
            <a:avLst>
              <a:gd name="adj" fmla="val 13336"/>
            </a:avLst>
          </a:prstGeom>
          <a:solidFill>
            <a:srgbClr val="032349"/>
          </a:solidFill>
          <a:ln/>
        </p:spPr>
      </p:sp>
      <p:pic>
        <p:nvPicPr>
          <p:cNvPr id="5" name="Image 0" descr="preencoded.png">    </p:cNvPr>
          <p:cNvPicPr>
            <a:picLocks noChangeAspect="1"/>
          </p:cNvPicPr>
          <p:nvPr/>
        </p:nvPicPr>
        <p:blipFill>
          <a:blip r:embed="rId1"/>
          <a:stretch>
            <a:fillRect/>
          </a:stretch>
        </p:blipFill>
        <p:spPr>
          <a:xfrm>
            <a:off x="1020604" y="3917513"/>
            <a:ext cx="283488" cy="226814"/>
          </a:xfrm>
          <a:prstGeom prst="rect">
            <a:avLst/>
          </a:prstGeom>
        </p:spPr>
      </p:pic>
      <p:sp>
        <p:nvSpPr>
          <p:cNvPr id="6" name="Text 3"/>
          <p:cNvSpPr/>
          <p:nvPr/>
        </p:nvSpPr>
        <p:spPr>
          <a:xfrm>
            <a:off x="1530906" y="3856911"/>
            <a:ext cx="12078891" cy="362903"/>
          </a:xfrm>
          <a:prstGeom prst="rect">
            <a:avLst/>
          </a:prstGeom>
          <a:noFill/>
          <a:ln/>
        </p:spPr>
        <p:txBody>
          <a:bodyPr wrap="none" lIns="0" tIns="0" rIns="0" bIns="0" rtlCol="0" anchor="t"/>
          <a:lstStyle/>
          <a:p>
            <a:pPr indent="0" marL="0">
              <a:lnSpc>
                <a:spcPts val="2850"/>
              </a:lnSpc>
              <a:buNone/>
            </a:pPr>
            <a:r>
              <a:rPr lang="en-US" sz="1750" b="1" dirty="0">
                <a:solidFill>
                  <a:srgbClr val="FFFFFF"/>
                </a:solidFill>
                <a:latin typeface="Roboto" pitchFamily="34" charset="0"/>
                <a:ea typeface="Roboto" pitchFamily="34" charset="-122"/>
                <a:cs typeface="Roboto" pitchFamily="34" charset="-120"/>
              </a:rPr>
              <a:t>Fact Table</a:t>
            </a:r>
            <a:pPr indent="0" marL="0">
              <a:lnSpc>
                <a:spcPts val="2850"/>
              </a:lnSpc>
              <a:buNone/>
            </a:pPr>
            <a:r>
              <a:rPr lang="en-US" sz="1750" dirty="0">
                <a:solidFill>
                  <a:srgbClr val="FFFFFF"/>
                </a:solidFill>
                <a:latin typeface="Roboto" pitchFamily="34" charset="0"/>
                <a:ea typeface="Roboto" pitchFamily="34" charset="-122"/>
                <a:cs typeface="Roboto" pitchFamily="34" charset="-120"/>
              </a:rPr>
              <a:t>: Contains measures or metrics like sales, profits, and order data.</a:t>
            </a:r>
            <a:endParaRPr lang="en-US" sz="1750" dirty="0"/>
          </a:p>
        </p:txBody>
      </p:sp>
      <p:sp>
        <p:nvSpPr>
          <p:cNvPr id="7" name="Text 4"/>
          <p:cNvSpPr/>
          <p:nvPr/>
        </p:nvSpPr>
        <p:spPr>
          <a:xfrm>
            <a:off x="1530906" y="4423886"/>
            <a:ext cx="12078891" cy="362903"/>
          </a:xfrm>
          <a:prstGeom prst="rect">
            <a:avLst/>
          </a:prstGeom>
          <a:noFill/>
          <a:ln/>
        </p:spPr>
        <p:txBody>
          <a:bodyPr wrap="none" lIns="0" tIns="0" rIns="0" bIns="0" rtlCol="0" anchor="t"/>
          <a:lstStyle/>
          <a:p>
            <a:pPr indent="0" marL="0">
              <a:lnSpc>
                <a:spcPts val="2850"/>
              </a:lnSpc>
              <a:buNone/>
            </a:pPr>
            <a:r>
              <a:rPr lang="en-US" sz="1750" b="1" dirty="0">
                <a:solidFill>
                  <a:srgbClr val="FFFFFF"/>
                </a:solidFill>
                <a:latin typeface="Roboto" pitchFamily="34" charset="0"/>
                <a:ea typeface="Roboto" pitchFamily="34" charset="-122"/>
                <a:cs typeface="Roboto" pitchFamily="34" charset="-120"/>
              </a:rPr>
              <a:t>Dimension Tables</a:t>
            </a:r>
            <a:pPr indent="0" marL="0">
              <a:lnSpc>
                <a:spcPts val="2850"/>
              </a:lnSpc>
              <a:buNone/>
            </a:pPr>
            <a:r>
              <a:rPr lang="en-US" sz="1750" dirty="0">
                <a:solidFill>
                  <a:srgbClr val="FFFFFF"/>
                </a:solidFill>
                <a:latin typeface="Roboto" pitchFamily="34" charset="0"/>
                <a:ea typeface="Roboto" pitchFamily="34" charset="-122"/>
                <a:cs typeface="Roboto" pitchFamily="34" charset="-120"/>
              </a:rPr>
              <a:t>: Contain attributes that describe the facts, like products, fulfillment data, and time.</a:t>
            </a:r>
            <a:endParaRPr lang="en-US" sz="1750" dirty="0"/>
          </a:p>
        </p:txBody>
      </p:sp>
      <p:sp>
        <p:nvSpPr>
          <p:cNvPr id="8" name="Shape 5"/>
          <p:cNvSpPr/>
          <p:nvPr/>
        </p:nvSpPr>
        <p:spPr>
          <a:xfrm>
            <a:off x="793790" y="5359360"/>
            <a:ext cx="13042821" cy="1326713"/>
          </a:xfrm>
          <a:prstGeom prst="roundRect">
            <a:avLst>
              <a:gd name="adj" fmla="val 15387"/>
            </a:avLst>
          </a:prstGeom>
          <a:solidFill>
            <a:srgbClr val="4B1E01"/>
          </a:solidFill>
          <a:ln/>
        </p:spPr>
      </p:sp>
      <p:pic>
        <p:nvPicPr>
          <p:cNvPr id="9" name="Image 1" descr="preencoded.png">    </p:cNvPr>
          <p:cNvPicPr>
            <a:picLocks noChangeAspect="1"/>
          </p:cNvPicPr>
          <p:nvPr/>
        </p:nvPicPr>
        <p:blipFill>
          <a:blip r:embed="rId2"/>
          <a:stretch>
            <a:fillRect/>
          </a:stretch>
        </p:blipFill>
        <p:spPr>
          <a:xfrm>
            <a:off x="1020604" y="5703451"/>
            <a:ext cx="283488" cy="226814"/>
          </a:xfrm>
          <a:prstGeom prst="rect">
            <a:avLst/>
          </a:prstGeom>
        </p:spPr>
      </p:pic>
      <p:sp>
        <p:nvSpPr>
          <p:cNvPr id="10" name="Text 6"/>
          <p:cNvSpPr/>
          <p:nvPr/>
        </p:nvSpPr>
        <p:spPr>
          <a:xfrm>
            <a:off x="1530906" y="5642848"/>
            <a:ext cx="12078891" cy="725805"/>
          </a:xfrm>
          <a:prstGeom prst="rect">
            <a:avLst/>
          </a:prstGeom>
          <a:noFill/>
          <a:ln/>
        </p:spPr>
        <p:txBody>
          <a:bodyPr wrap="square" lIns="0" tIns="0" rIns="0" bIns="0" rtlCol="0" anchor="t"/>
          <a:lstStyle/>
          <a:p>
            <a:pPr indent="0" marL="0">
              <a:lnSpc>
                <a:spcPts val="2850"/>
              </a:lnSpc>
              <a:buNone/>
            </a:pPr>
            <a:r>
              <a:rPr lang="en-US" sz="1750" dirty="0">
                <a:solidFill>
                  <a:srgbClr val="FFFFFF"/>
                </a:solidFill>
                <a:latin typeface="Roboto" pitchFamily="34" charset="0"/>
                <a:ea typeface="Roboto" pitchFamily="34" charset="-122"/>
                <a:cs typeface="Roboto" pitchFamily="34" charset="-120"/>
              </a:rPr>
              <a:t>Star Schema Design: Create Fact and Dimension tables for optimized query performance. Why Star Schema? It simplifies queries and provides fast performance.</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3476863"/>
            <a:ext cx="6244709" cy="1275874"/>
          </a:xfrm>
          <a:prstGeom prst="rect">
            <a:avLst/>
          </a:prstGeom>
          <a:noFill/>
          <a:ln/>
        </p:spPr>
        <p:txBody>
          <a:bodyPr wrap="square" lIns="0" tIns="0" rIns="0" bIns="0" rtlCol="0" anchor="t"/>
          <a:lstStyle/>
          <a:p>
            <a:pPr indent="0" marL="0">
              <a:lnSpc>
                <a:spcPts val="3300"/>
              </a:lnSpc>
              <a:buNone/>
            </a:pPr>
            <a:r>
              <a:rPr lang="en-US" sz="2650" dirty="0">
                <a:solidFill>
                  <a:srgbClr val="FFFFFF"/>
                </a:solidFill>
                <a:latin typeface="Saira Medium" pitchFamily="34" charset="0"/>
                <a:ea typeface="Saira Medium" pitchFamily="34" charset="-122"/>
                <a:cs typeface="Saira Medium" pitchFamily="34" charset="-120"/>
              </a:rPr>
              <a:t>Fact and Dimension Tables on SQL DB  Connected to Server less storage on Azure Synapse Workspace </a:t>
            </a:r>
            <a:endParaRPr lang="en-US" sz="2650" dirty="0"/>
          </a:p>
        </p:txBody>
      </p:sp>
      <p:pic>
        <p:nvPicPr>
          <p:cNvPr id="3" name="Image 0" descr="preencoded.png">    </p:cNvPr>
          <p:cNvPicPr>
            <a:picLocks noChangeAspect="1"/>
          </p:cNvPicPr>
          <p:nvPr/>
        </p:nvPicPr>
        <p:blipFill>
          <a:blip r:embed="rId1"/>
          <a:stretch>
            <a:fillRect/>
          </a:stretch>
        </p:blipFill>
        <p:spPr>
          <a:xfrm>
            <a:off x="7599521" y="2430066"/>
            <a:ext cx="6244709" cy="3369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2697123"/>
            <a:ext cx="13042821" cy="2835354"/>
          </a:xfrm>
          <a:prstGeom prst="rect">
            <a:avLst/>
          </a:prstGeom>
          <a:noFill/>
          <a:ln/>
        </p:spPr>
        <p:txBody>
          <a:bodyPr wrap="square" lIns="0" tIns="0" rIns="0" bIns="0" rtlCol="0" anchor="t"/>
          <a:lstStyle/>
          <a:p>
            <a:pPr algn="ctr" indent="0" marL="0">
              <a:lnSpc>
                <a:spcPts val="11150"/>
              </a:lnSpc>
              <a:buNone/>
            </a:pPr>
            <a:r>
              <a:rPr lang="en-US" sz="8900" dirty="0">
                <a:solidFill>
                  <a:srgbClr val="FFFFFF"/>
                </a:solidFill>
                <a:latin typeface="Saira Medium" pitchFamily="34" charset="0"/>
                <a:ea typeface="Saira Medium" pitchFamily="34" charset="-122"/>
                <a:cs typeface="Saira Medium" pitchFamily="34" charset="-120"/>
              </a:rPr>
              <a:t>5-machine learning and visualization</a:t>
            </a:r>
            <a:endParaRPr lang="en-US" sz="8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2697480"/>
            <a:ext cx="4536519" cy="566976"/>
          </a:xfrm>
          <a:prstGeom prst="rect">
            <a:avLst/>
          </a:prstGeom>
          <a:noFill/>
          <a:ln/>
        </p:spPr>
        <p:txBody>
          <a:bodyPr wrap="none" lIns="0" tIns="0" rIns="0" bIns="0" rtlCol="0" anchor="t"/>
          <a:lstStyle/>
          <a:p>
            <a:pPr indent="0" marL="0">
              <a:lnSpc>
                <a:spcPts val="4450"/>
              </a:lnSpc>
              <a:buNone/>
            </a:pPr>
            <a:r>
              <a:rPr lang="en-US" sz="3550" b="1" dirty="0">
                <a:solidFill>
                  <a:srgbClr val="FFFFFF"/>
                </a:solidFill>
                <a:latin typeface="Saira Medium" pitchFamily="34" charset="0"/>
                <a:ea typeface="Saira Medium" pitchFamily="34" charset="-122"/>
                <a:cs typeface="Saira Medium" pitchFamily="34" charset="-120"/>
              </a:rPr>
              <a:t>overview :</a:t>
            </a:r>
            <a:endParaRPr lang="en-US" sz="3550" dirty="0"/>
          </a:p>
        </p:txBody>
      </p:sp>
      <p:sp>
        <p:nvSpPr>
          <p:cNvPr id="3" name="Text 1"/>
          <p:cNvSpPr/>
          <p:nvPr/>
        </p:nvSpPr>
        <p:spPr>
          <a:xfrm>
            <a:off x="793790" y="3718084"/>
            <a:ext cx="13042821" cy="1814036"/>
          </a:xfrm>
          <a:prstGeom prst="rect">
            <a:avLst/>
          </a:prstGeom>
          <a:noFill/>
          <a:ln/>
        </p:spPr>
        <p:txBody>
          <a:bodyPr wrap="square" lIns="0" tIns="0" rIns="0" bIns="0" rtlCol="0" anchor="t"/>
          <a:lstStyle/>
          <a:p>
            <a:pPr indent="0" marL="0">
              <a:lnSpc>
                <a:spcPts val="3550"/>
              </a:lnSpc>
              <a:buNone/>
            </a:pPr>
            <a:r>
              <a:rPr lang="en-US" sz="2200" dirty="0">
                <a:solidFill>
                  <a:srgbClr val="E5E0DF"/>
                </a:solidFill>
                <a:latin typeface="Roboto" pitchFamily="34" charset="0"/>
                <a:ea typeface="Roboto" pitchFamily="34" charset="-122"/>
                <a:cs typeface="Roboto" pitchFamily="34" charset="-120"/>
              </a:rPr>
              <a:t>a project that applies data analytics and machine learning techniques to a supply chain management problem. Supply chain management involves overseeing the flow of goods and services, including all processes that transform raw materials into final products. Efficient supply chain management is essential for reducing costs, improving delivery times, and maintaining customer satisfaction.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3532" y="649962"/>
            <a:ext cx="4525923" cy="565666"/>
          </a:xfrm>
          <a:prstGeom prst="rect">
            <a:avLst/>
          </a:prstGeom>
          <a:noFill/>
          <a:ln/>
        </p:spPr>
        <p:txBody>
          <a:bodyPr wrap="none" lIns="0" tIns="0" rIns="0" bIns="0" rtlCol="0" anchor="t"/>
          <a:lstStyle/>
          <a:p>
            <a:pPr indent="0" marL="0">
              <a:lnSpc>
                <a:spcPts val="4450"/>
              </a:lnSpc>
              <a:buNone/>
            </a:pPr>
            <a:r>
              <a:rPr lang="en-US" sz="3550" dirty="0">
                <a:solidFill>
                  <a:srgbClr val="FFFFFF"/>
                </a:solidFill>
                <a:latin typeface="Saira Medium" pitchFamily="34" charset="0"/>
                <a:ea typeface="Saira Medium" pitchFamily="34" charset="-122"/>
                <a:cs typeface="Saira Medium" pitchFamily="34" charset="-120"/>
              </a:rPr>
              <a:t>Our Team</a:t>
            </a:r>
            <a:endParaRPr lang="en-US" sz="3550" dirty="0"/>
          </a:p>
        </p:txBody>
      </p:sp>
      <p:pic>
        <p:nvPicPr>
          <p:cNvPr id="3" name="Image 0" descr="preencoded.png">    </p:cNvPr>
          <p:cNvPicPr>
            <a:picLocks noChangeAspect="1"/>
          </p:cNvPicPr>
          <p:nvPr/>
        </p:nvPicPr>
        <p:blipFill>
          <a:blip r:embed="rId1"/>
          <a:stretch>
            <a:fillRect/>
          </a:stretch>
        </p:blipFill>
        <p:spPr>
          <a:xfrm>
            <a:off x="1975842" y="1577697"/>
            <a:ext cx="452557" cy="452557"/>
          </a:xfrm>
          <a:prstGeom prst="rect">
            <a:avLst/>
          </a:prstGeom>
        </p:spPr>
      </p:pic>
      <p:sp>
        <p:nvSpPr>
          <p:cNvPr id="4" name="Text 1"/>
          <p:cNvSpPr/>
          <p:nvPr/>
        </p:nvSpPr>
        <p:spPr>
          <a:xfrm>
            <a:off x="844272" y="2211229"/>
            <a:ext cx="2715578" cy="339447"/>
          </a:xfrm>
          <a:prstGeom prst="rect">
            <a:avLst/>
          </a:prstGeom>
          <a:noFill/>
          <a:ln/>
        </p:spPr>
        <p:txBody>
          <a:bodyPr wrap="none" lIns="0" tIns="0" rIns="0" bIns="0" rtlCol="0" anchor="t"/>
          <a:lstStyle/>
          <a:p>
            <a:pPr algn="ctr" indent="0" marL="0">
              <a:lnSpc>
                <a:spcPts val="2650"/>
              </a:lnSpc>
              <a:buNone/>
            </a:pPr>
            <a:r>
              <a:rPr lang="en-US" sz="2100" dirty="0">
                <a:solidFill>
                  <a:srgbClr val="E5E0DF"/>
                </a:solidFill>
                <a:latin typeface="Saira Medium" pitchFamily="34" charset="0"/>
                <a:ea typeface="Saira Medium" pitchFamily="34" charset="-122"/>
                <a:cs typeface="Saira Medium" pitchFamily="34" charset="-120"/>
              </a:rPr>
              <a:t>Abdallah Albanna</a:t>
            </a:r>
            <a:endParaRPr lang="en-US" sz="2100" dirty="0"/>
          </a:p>
        </p:txBody>
      </p:sp>
      <p:sp>
        <p:nvSpPr>
          <p:cNvPr id="5" name="Text 2"/>
          <p:cNvSpPr/>
          <p:nvPr/>
        </p:nvSpPr>
        <p:spPr>
          <a:xfrm>
            <a:off x="633532" y="2659261"/>
            <a:ext cx="3137178" cy="289679"/>
          </a:xfrm>
          <a:prstGeom prst="rect">
            <a:avLst/>
          </a:prstGeom>
          <a:noFill/>
          <a:ln/>
        </p:spPr>
        <p:txBody>
          <a:bodyPr wrap="none" lIns="0" tIns="0" rIns="0" bIns="0" rtlCol="0" anchor="t"/>
          <a:lstStyle/>
          <a:p>
            <a:pPr algn="ctr" indent="0" marL="0">
              <a:lnSpc>
                <a:spcPts val="2250"/>
              </a:lnSpc>
              <a:buNone/>
            </a:pPr>
            <a:endParaRPr lang="en-US" sz="1400" dirty="0"/>
          </a:p>
        </p:txBody>
      </p:sp>
      <p:pic>
        <p:nvPicPr>
          <p:cNvPr id="6" name="Image 1" descr="preencoded.png">    </p:cNvPr>
          <p:cNvPicPr>
            <a:picLocks noChangeAspect="1"/>
          </p:cNvPicPr>
          <p:nvPr/>
        </p:nvPicPr>
        <p:blipFill>
          <a:blip r:embed="rId2"/>
          <a:stretch>
            <a:fillRect/>
          </a:stretch>
        </p:blipFill>
        <p:spPr>
          <a:xfrm>
            <a:off x="5384482" y="1577697"/>
            <a:ext cx="452557" cy="452557"/>
          </a:xfrm>
          <a:prstGeom prst="rect">
            <a:avLst/>
          </a:prstGeom>
        </p:spPr>
      </p:pic>
      <p:sp>
        <p:nvSpPr>
          <p:cNvPr id="7" name="Text 3"/>
          <p:cNvSpPr/>
          <p:nvPr/>
        </p:nvSpPr>
        <p:spPr>
          <a:xfrm>
            <a:off x="4116348" y="2211229"/>
            <a:ext cx="2988826" cy="339447"/>
          </a:xfrm>
          <a:prstGeom prst="rect">
            <a:avLst/>
          </a:prstGeom>
          <a:noFill/>
          <a:ln/>
        </p:spPr>
        <p:txBody>
          <a:bodyPr wrap="none" lIns="0" tIns="0" rIns="0" bIns="0" rtlCol="0" anchor="t"/>
          <a:lstStyle/>
          <a:p>
            <a:pPr algn="ctr" indent="0" marL="0">
              <a:lnSpc>
                <a:spcPts val="2650"/>
              </a:lnSpc>
              <a:buNone/>
            </a:pPr>
            <a:r>
              <a:rPr lang="en-US" sz="2100" dirty="0">
                <a:solidFill>
                  <a:srgbClr val="E5E0DF"/>
                </a:solidFill>
                <a:latin typeface="Saira Medium" pitchFamily="34" charset="0"/>
                <a:ea typeface="Saira Medium" pitchFamily="34" charset="-122"/>
                <a:cs typeface="Saira Medium" pitchFamily="34" charset="-120"/>
              </a:rPr>
              <a:t>Khaled Tarek Mohamed</a:t>
            </a:r>
            <a:endParaRPr lang="en-US" sz="2100" dirty="0"/>
          </a:p>
        </p:txBody>
      </p:sp>
      <p:sp>
        <p:nvSpPr>
          <p:cNvPr id="8" name="Text 4"/>
          <p:cNvSpPr/>
          <p:nvPr/>
        </p:nvSpPr>
        <p:spPr>
          <a:xfrm>
            <a:off x="4042172" y="2659261"/>
            <a:ext cx="3137297" cy="289679"/>
          </a:xfrm>
          <a:prstGeom prst="rect">
            <a:avLst/>
          </a:prstGeom>
          <a:noFill/>
          <a:ln/>
        </p:spPr>
        <p:txBody>
          <a:bodyPr wrap="none" lIns="0" tIns="0" rIns="0" bIns="0" rtlCol="0" anchor="t"/>
          <a:lstStyle/>
          <a:p>
            <a:pPr algn="ctr" indent="0" marL="0">
              <a:lnSpc>
                <a:spcPts val="2250"/>
              </a:lnSpc>
              <a:buNone/>
            </a:pPr>
            <a:endParaRPr lang="en-US" sz="1400" dirty="0"/>
          </a:p>
        </p:txBody>
      </p:sp>
      <p:pic>
        <p:nvPicPr>
          <p:cNvPr id="9" name="Image 2" descr="preencoded.png">    </p:cNvPr>
          <p:cNvPicPr>
            <a:picLocks noChangeAspect="1"/>
          </p:cNvPicPr>
          <p:nvPr/>
        </p:nvPicPr>
        <p:blipFill>
          <a:blip r:embed="rId3"/>
          <a:stretch>
            <a:fillRect/>
          </a:stretch>
        </p:blipFill>
        <p:spPr>
          <a:xfrm>
            <a:off x="8793242" y="1577697"/>
            <a:ext cx="452557" cy="452557"/>
          </a:xfrm>
          <a:prstGeom prst="rect">
            <a:avLst/>
          </a:prstGeom>
        </p:spPr>
      </p:pic>
      <p:sp>
        <p:nvSpPr>
          <p:cNvPr id="10" name="Text 5"/>
          <p:cNvSpPr/>
          <p:nvPr/>
        </p:nvSpPr>
        <p:spPr>
          <a:xfrm>
            <a:off x="7661672" y="2211229"/>
            <a:ext cx="2715578" cy="339447"/>
          </a:xfrm>
          <a:prstGeom prst="rect">
            <a:avLst/>
          </a:prstGeom>
          <a:noFill/>
          <a:ln/>
        </p:spPr>
        <p:txBody>
          <a:bodyPr wrap="none" lIns="0" tIns="0" rIns="0" bIns="0" rtlCol="0" anchor="t"/>
          <a:lstStyle/>
          <a:p>
            <a:pPr algn="ctr" indent="0" marL="0">
              <a:lnSpc>
                <a:spcPts val="2650"/>
              </a:lnSpc>
              <a:buNone/>
            </a:pPr>
            <a:r>
              <a:rPr lang="en-US" sz="2100" dirty="0">
                <a:solidFill>
                  <a:srgbClr val="E5E0DF"/>
                </a:solidFill>
                <a:latin typeface="Saira Medium" pitchFamily="34" charset="0"/>
                <a:ea typeface="Saira Medium" pitchFamily="34" charset="-122"/>
                <a:cs typeface="Saira Medium" pitchFamily="34" charset="-120"/>
              </a:rPr>
              <a:t>Abdelrhman </a:t>
            </a:r>
            <a:endParaRPr lang="en-US" sz="2100" dirty="0"/>
          </a:p>
        </p:txBody>
      </p:sp>
      <p:sp>
        <p:nvSpPr>
          <p:cNvPr id="11" name="Text 6"/>
          <p:cNvSpPr/>
          <p:nvPr/>
        </p:nvSpPr>
        <p:spPr>
          <a:xfrm>
            <a:off x="7661672" y="2659261"/>
            <a:ext cx="2715578" cy="339447"/>
          </a:xfrm>
          <a:prstGeom prst="rect">
            <a:avLst/>
          </a:prstGeom>
          <a:noFill/>
          <a:ln/>
        </p:spPr>
        <p:txBody>
          <a:bodyPr wrap="none" lIns="0" tIns="0" rIns="0" bIns="0" rtlCol="0" anchor="t"/>
          <a:lstStyle/>
          <a:p>
            <a:pPr algn="ctr" indent="0" marL="0">
              <a:lnSpc>
                <a:spcPts val="2650"/>
              </a:lnSpc>
              <a:buNone/>
            </a:pPr>
            <a:r>
              <a:rPr lang="en-US" sz="2100" dirty="0">
                <a:solidFill>
                  <a:srgbClr val="E5E0DF"/>
                </a:solidFill>
                <a:latin typeface="Saira Medium" pitchFamily="34" charset="0"/>
                <a:ea typeface="Saira Medium" pitchFamily="34" charset="-122"/>
                <a:cs typeface="Saira Medium" pitchFamily="34" charset="-120"/>
              </a:rPr>
              <a:t>Ibrahim</a:t>
            </a:r>
            <a:endParaRPr lang="en-US" sz="2100" dirty="0"/>
          </a:p>
        </p:txBody>
      </p:sp>
      <p:pic>
        <p:nvPicPr>
          <p:cNvPr id="12" name="Image 3" descr="preencoded.png">    </p:cNvPr>
          <p:cNvPicPr>
            <a:picLocks noChangeAspect="1"/>
          </p:cNvPicPr>
          <p:nvPr/>
        </p:nvPicPr>
        <p:blipFill>
          <a:blip r:embed="rId4"/>
          <a:stretch>
            <a:fillRect/>
          </a:stretch>
        </p:blipFill>
        <p:spPr>
          <a:xfrm>
            <a:off x="12201882" y="1577697"/>
            <a:ext cx="452557" cy="452557"/>
          </a:xfrm>
          <a:prstGeom prst="rect">
            <a:avLst/>
          </a:prstGeom>
        </p:spPr>
      </p:pic>
      <p:sp>
        <p:nvSpPr>
          <p:cNvPr id="13" name="Text 7"/>
          <p:cNvSpPr/>
          <p:nvPr/>
        </p:nvSpPr>
        <p:spPr>
          <a:xfrm>
            <a:off x="11070431" y="2211229"/>
            <a:ext cx="2715578" cy="339447"/>
          </a:xfrm>
          <a:prstGeom prst="rect">
            <a:avLst/>
          </a:prstGeom>
          <a:noFill/>
          <a:ln/>
        </p:spPr>
        <p:txBody>
          <a:bodyPr wrap="none" lIns="0" tIns="0" rIns="0" bIns="0" rtlCol="0" anchor="t"/>
          <a:lstStyle/>
          <a:p>
            <a:pPr algn="ctr" indent="0" marL="0">
              <a:lnSpc>
                <a:spcPts val="2650"/>
              </a:lnSpc>
              <a:buNone/>
            </a:pPr>
            <a:r>
              <a:rPr lang="en-US" sz="2100" dirty="0">
                <a:solidFill>
                  <a:srgbClr val="E5E0DF"/>
                </a:solidFill>
                <a:latin typeface="Saira Medium" pitchFamily="34" charset="0"/>
                <a:ea typeface="Saira Medium" pitchFamily="34" charset="-122"/>
                <a:cs typeface="Saira Medium" pitchFamily="34" charset="-120"/>
              </a:rPr>
              <a:t>Abdelrhamn</a:t>
            </a:r>
            <a:endParaRPr lang="en-US" sz="2100" dirty="0"/>
          </a:p>
        </p:txBody>
      </p:sp>
      <p:sp>
        <p:nvSpPr>
          <p:cNvPr id="14" name="Text 8"/>
          <p:cNvSpPr/>
          <p:nvPr/>
        </p:nvSpPr>
        <p:spPr>
          <a:xfrm>
            <a:off x="11070431" y="2659261"/>
            <a:ext cx="2715578" cy="339447"/>
          </a:xfrm>
          <a:prstGeom prst="rect">
            <a:avLst/>
          </a:prstGeom>
          <a:noFill/>
          <a:ln/>
        </p:spPr>
        <p:txBody>
          <a:bodyPr wrap="none" lIns="0" tIns="0" rIns="0" bIns="0" rtlCol="0" anchor="t"/>
          <a:lstStyle/>
          <a:p>
            <a:pPr algn="ctr" indent="0" marL="0">
              <a:lnSpc>
                <a:spcPts val="2650"/>
              </a:lnSpc>
              <a:buNone/>
            </a:pPr>
            <a:r>
              <a:rPr lang="en-US" sz="2100" dirty="0">
                <a:solidFill>
                  <a:srgbClr val="E5E0DF"/>
                </a:solidFill>
                <a:latin typeface="Saira Medium" pitchFamily="34" charset="0"/>
                <a:ea typeface="Saira Medium" pitchFamily="34" charset="-122"/>
                <a:cs typeface="Saira Medium" pitchFamily="34" charset="-120"/>
              </a:rPr>
              <a:t>samir</a:t>
            </a:r>
            <a:endParaRPr lang="en-US" sz="2100" dirty="0"/>
          </a:p>
        </p:txBody>
      </p:sp>
      <p:pic>
        <p:nvPicPr>
          <p:cNvPr id="15" name="Image 4" descr="preencoded.png">    </p:cNvPr>
          <p:cNvPicPr>
            <a:picLocks noChangeAspect="1"/>
          </p:cNvPicPr>
          <p:nvPr/>
        </p:nvPicPr>
        <p:blipFill>
          <a:blip r:embed="rId5"/>
          <a:stretch>
            <a:fillRect/>
          </a:stretch>
        </p:blipFill>
        <p:spPr>
          <a:xfrm>
            <a:off x="7088862" y="3541752"/>
            <a:ext cx="452557" cy="452557"/>
          </a:xfrm>
          <a:prstGeom prst="rect">
            <a:avLst/>
          </a:prstGeom>
        </p:spPr>
      </p:pic>
      <p:sp>
        <p:nvSpPr>
          <p:cNvPr id="16" name="Text 9"/>
          <p:cNvSpPr/>
          <p:nvPr/>
        </p:nvSpPr>
        <p:spPr>
          <a:xfrm>
            <a:off x="5957292" y="4175284"/>
            <a:ext cx="2715578" cy="339447"/>
          </a:xfrm>
          <a:prstGeom prst="rect">
            <a:avLst/>
          </a:prstGeom>
          <a:noFill/>
          <a:ln/>
        </p:spPr>
        <p:txBody>
          <a:bodyPr wrap="none" lIns="0" tIns="0" rIns="0" bIns="0" rtlCol="0" anchor="t"/>
          <a:lstStyle/>
          <a:p>
            <a:pPr algn="ctr" indent="0" marL="0">
              <a:lnSpc>
                <a:spcPts val="2650"/>
              </a:lnSpc>
              <a:buNone/>
            </a:pPr>
            <a:r>
              <a:rPr lang="en-US" sz="2100" dirty="0">
                <a:solidFill>
                  <a:srgbClr val="E5E0DF"/>
                </a:solidFill>
                <a:latin typeface="Saira Medium" pitchFamily="34" charset="0"/>
                <a:ea typeface="Saira Medium" pitchFamily="34" charset="-122"/>
                <a:cs typeface="Saira Medium" pitchFamily="34" charset="-120"/>
              </a:rPr>
              <a:t>Mohammed Elmehy</a:t>
            </a:r>
            <a:endParaRPr lang="en-US" sz="2100" dirty="0"/>
          </a:p>
        </p:txBody>
      </p:sp>
      <p:sp>
        <p:nvSpPr>
          <p:cNvPr id="17" name="Text 10"/>
          <p:cNvSpPr/>
          <p:nvPr/>
        </p:nvSpPr>
        <p:spPr>
          <a:xfrm>
            <a:off x="5746552" y="4623316"/>
            <a:ext cx="3137178" cy="289679"/>
          </a:xfrm>
          <a:prstGeom prst="rect">
            <a:avLst/>
          </a:prstGeom>
          <a:noFill/>
          <a:ln/>
        </p:spPr>
        <p:txBody>
          <a:bodyPr wrap="none" lIns="0" tIns="0" rIns="0" bIns="0" rtlCol="0" anchor="t"/>
          <a:lstStyle/>
          <a:p>
            <a:pPr algn="ctr" indent="0" marL="0">
              <a:lnSpc>
                <a:spcPts val="2250"/>
              </a:lnSpc>
              <a:buNone/>
            </a:pPr>
            <a:endParaRPr lang="en-US" sz="1400" dirty="0"/>
          </a:p>
        </p:txBody>
      </p:sp>
      <p:sp>
        <p:nvSpPr>
          <p:cNvPr id="18" name="Text 11"/>
          <p:cNvSpPr/>
          <p:nvPr/>
        </p:nvSpPr>
        <p:spPr>
          <a:xfrm>
            <a:off x="633532" y="5184458"/>
            <a:ext cx="2262902" cy="282893"/>
          </a:xfrm>
          <a:prstGeom prst="rect">
            <a:avLst/>
          </a:prstGeom>
          <a:noFill/>
          <a:ln/>
        </p:spPr>
        <p:txBody>
          <a:bodyPr wrap="none" lIns="0" tIns="0" rIns="0" bIns="0" rtlCol="0" anchor="t"/>
          <a:lstStyle/>
          <a:p>
            <a:pPr indent="0" marL="0">
              <a:lnSpc>
                <a:spcPts val="2200"/>
              </a:lnSpc>
              <a:buNone/>
            </a:pPr>
            <a:r>
              <a:rPr lang="en-US" sz="1750" dirty="0">
                <a:solidFill>
                  <a:srgbClr val="FFFFFF"/>
                </a:solidFill>
                <a:latin typeface="Saira Medium" pitchFamily="34" charset="0"/>
                <a:ea typeface="Saira Medium" pitchFamily="34" charset="-122"/>
                <a:cs typeface="Saira Medium" pitchFamily="34" charset="-120"/>
              </a:rPr>
              <a:t> GitHub Repository:</a:t>
            </a:r>
            <a:endParaRPr lang="en-US" sz="1750" dirty="0"/>
          </a:p>
        </p:txBody>
      </p:sp>
      <p:pic>
        <p:nvPicPr>
          <p:cNvPr id="19" name="Image 5" descr="preencoded.png">
            <a:hlinkClick r:id="rId7" tooltip=""/>
          </p:cNvPr>
          <p:cNvPicPr>
            <a:picLocks noChangeAspect="1"/>
          </p:cNvPicPr>
          <p:nvPr/>
        </p:nvPicPr>
        <p:blipFill>
          <a:blip r:embed="rId6"/>
          <a:stretch>
            <a:fillRect/>
          </a:stretch>
        </p:blipFill>
        <p:spPr>
          <a:xfrm>
            <a:off x="633532" y="5738813"/>
            <a:ext cx="13363337" cy="18408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2343150"/>
            <a:ext cx="4536519" cy="566976"/>
          </a:xfrm>
          <a:prstGeom prst="rect">
            <a:avLst/>
          </a:prstGeom>
          <a:noFill/>
          <a:ln/>
        </p:spPr>
        <p:txBody>
          <a:bodyPr wrap="none" lIns="0" tIns="0" rIns="0" bIns="0" rtlCol="0" anchor="t"/>
          <a:lstStyle/>
          <a:p>
            <a:pPr indent="0" marL="0">
              <a:lnSpc>
                <a:spcPts val="4450"/>
              </a:lnSpc>
              <a:buNone/>
            </a:pPr>
            <a:r>
              <a:rPr lang="en-US" sz="3550" dirty="0">
                <a:solidFill>
                  <a:srgbClr val="FFFFFF"/>
                </a:solidFill>
                <a:latin typeface="Saira Medium" pitchFamily="34" charset="0"/>
                <a:ea typeface="Saira Medium" pitchFamily="34" charset="-122"/>
                <a:cs typeface="Saira Medium" pitchFamily="34" charset="-120"/>
              </a:rPr>
              <a:t>Goal: </a:t>
            </a:r>
            <a:endParaRPr lang="en-US" sz="3550" dirty="0"/>
          </a:p>
        </p:txBody>
      </p:sp>
      <p:sp>
        <p:nvSpPr>
          <p:cNvPr id="3" name="Text 1"/>
          <p:cNvSpPr/>
          <p:nvPr/>
        </p:nvSpPr>
        <p:spPr>
          <a:xfrm>
            <a:off x="793790" y="3363754"/>
            <a:ext cx="13042821" cy="1360527"/>
          </a:xfrm>
          <a:prstGeom prst="rect">
            <a:avLst/>
          </a:prstGeom>
          <a:noFill/>
          <a:ln/>
        </p:spPr>
        <p:txBody>
          <a:bodyPr wrap="square" lIns="0" tIns="0" rIns="0" bIns="0" rtlCol="0" anchor="t"/>
          <a:lstStyle/>
          <a:p>
            <a:pPr indent="0" marL="0">
              <a:lnSpc>
                <a:spcPts val="3550"/>
              </a:lnSpc>
              <a:buNone/>
            </a:pPr>
            <a:r>
              <a:rPr lang="en-US" sz="2200" dirty="0">
                <a:solidFill>
                  <a:srgbClr val="E5E0DF"/>
                </a:solidFill>
                <a:latin typeface="Roboto" pitchFamily="34" charset="0"/>
                <a:ea typeface="Roboto" pitchFamily="34" charset="-122"/>
                <a:cs typeface="Roboto" pitchFamily="34" charset="-120"/>
              </a:rPr>
              <a:t>This project aims to leverage data to enhance decision-making processes in supply chain operations by applying machine learning models such as Random Forest Regression and Logistic Regression for Shipment Mode Prediction</a:t>
            </a:r>
            <a:endParaRPr lang="en-US" sz="2200" dirty="0"/>
          </a:p>
        </p:txBody>
      </p:sp>
      <p:sp>
        <p:nvSpPr>
          <p:cNvPr id="4" name="Text 2"/>
          <p:cNvSpPr/>
          <p:nvPr/>
        </p:nvSpPr>
        <p:spPr>
          <a:xfrm>
            <a:off x="793790" y="4979432"/>
            <a:ext cx="13042821" cy="907018"/>
          </a:xfrm>
          <a:prstGeom prst="rect">
            <a:avLst/>
          </a:prstGeom>
          <a:noFill/>
          <a:ln/>
        </p:spPr>
        <p:txBody>
          <a:bodyPr wrap="square" lIns="0" tIns="0" rIns="0" bIns="0" rtlCol="0" anchor="t"/>
          <a:lstStyle/>
          <a:p>
            <a:pPr indent="0" marL="0">
              <a:lnSpc>
                <a:spcPts val="3550"/>
              </a:lnSpc>
              <a:buNone/>
            </a:pPr>
            <a:r>
              <a:rPr lang="en-US" sz="2200" dirty="0">
                <a:solidFill>
                  <a:srgbClr val="E5E0DF"/>
                </a:solidFill>
                <a:latin typeface="Roboto" pitchFamily="34" charset="0"/>
                <a:ea typeface="Roboto" pitchFamily="34" charset="-122"/>
                <a:cs typeface="Roboto" pitchFamily="34" charset="-120"/>
              </a:rPr>
              <a:t>This presentation presents two machine learning approaches—Logistic Regression and Random Forest Regression—applied to an Orders and Shipments Dataset.</a:t>
            </a:r>
            <a:endParaRPr lang="en-US" sz="2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654016"/>
            <a:ext cx="831592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Model Training and Fine-Tuning</a:t>
            </a:r>
            <a:endParaRPr lang="en-US" sz="4450" dirty="0"/>
          </a:p>
        </p:txBody>
      </p:sp>
      <p:sp>
        <p:nvSpPr>
          <p:cNvPr id="3" name="Text 1"/>
          <p:cNvSpPr/>
          <p:nvPr/>
        </p:nvSpPr>
        <p:spPr>
          <a:xfrm>
            <a:off x="793790" y="2929771"/>
            <a:ext cx="3402330" cy="425291"/>
          </a:xfrm>
          <a:prstGeom prst="rect">
            <a:avLst/>
          </a:prstGeom>
          <a:noFill/>
          <a:ln/>
        </p:spPr>
        <p:txBody>
          <a:bodyPr wrap="none" lIns="0" tIns="0" rIns="0" bIns="0" rtlCol="0" anchor="t"/>
          <a:lstStyle/>
          <a:p>
            <a:pPr indent="0" marL="0">
              <a:lnSpc>
                <a:spcPts val="3300"/>
              </a:lnSpc>
              <a:buNone/>
            </a:pPr>
            <a:r>
              <a:rPr lang="en-US" sz="2650" b="1" dirty="0">
                <a:solidFill>
                  <a:srgbClr val="FFFFFF"/>
                </a:solidFill>
                <a:latin typeface="Saira Medium" pitchFamily="34" charset="0"/>
                <a:ea typeface="Saira Medium" pitchFamily="34" charset="-122"/>
                <a:cs typeface="Saira Medium" pitchFamily="34" charset="-120"/>
              </a:rPr>
              <a:t>Logistic Regression:</a:t>
            </a:r>
            <a:endParaRPr lang="en-US" sz="2650" dirty="0"/>
          </a:p>
        </p:txBody>
      </p:sp>
      <p:sp>
        <p:nvSpPr>
          <p:cNvPr id="4" name="Text 2"/>
          <p:cNvSpPr/>
          <p:nvPr/>
        </p:nvSpPr>
        <p:spPr>
          <a:xfrm>
            <a:off x="793790" y="3581876"/>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 </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Task</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Predict the </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Shipment Mode</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from order and customer details.</a:t>
            </a:r>
            <a:endParaRPr lang="en-US" sz="1750" dirty="0"/>
          </a:p>
        </p:txBody>
      </p:sp>
      <p:sp>
        <p:nvSpPr>
          <p:cNvPr id="5" name="Text 3"/>
          <p:cNvSpPr/>
          <p:nvPr/>
        </p:nvSpPr>
        <p:spPr>
          <a:xfrm>
            <a:off x="793790" y="4511754"/>
            <a:ext cx="6244709"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 </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Type</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Classification (categorical outcome).</a:t>
            </a:r>
            <a:endParaRPr lang="en-US" sz="1750" dirty="0"/>
          </a:p>
        </p:txBody>
      </p:sp>
      <p:sp>
        <p:nvSpPr>
          <p:cNvPr id="6" name="Text 4"/>
          <p:cNvSpPr/>
          <p:nvPr/>
        </p:nvSpPr>
        <p:spPr>
          <a:xfrm>
            <a:off x="793790" y="5078730"/>
            <a:ext cx="6244709"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 </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Algorithm</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Logistic Regression.</a:t>
            </a:r>
            <a:endParaRPr lang="en-US" sz="1750" dirty="0"/>
          </a:p>
        </p:txBody>
      </p:sp>
      <p:sp>
        <p:nvSpPr>
          <p:cNvPr id="7" name="Text 5"/>
          <p:cNvSpPr/>
          <p:nvPr/>
        </p:nvSpPr>
        <p:spPr>
          <a:xfrm>
            <a:off x="793790" y="5645706"/>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 </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Evaluation Metrics</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Accuracy, Precision, Recall, F1-Score, and Confusion Matrix.</a:t>
            </a:r>
            <a:endParaRPr lang="en-US" sz="1750" dirty="0"/>
          </a:p>
        </p:txBody>
      </p:sp>
      <p:sp>
        <p:nvSpPr>
          <p:cNvPr id="8" name="Text 6"/>
          <p:cNvSpPr/>
          <p:nvPr/>
        </p:nvSpPr>
        <p:spPr>
          <a:xfrm>
            <a:off x="7599521" y="2929771"/>
            <a:ext cx="4381024" cy="425291"/>
          </a:xfrm>
          <a:prstGeom prst="rect">
            <a:avLst/>
          </a:prstGeom>
          <a:noFill/>
          <a:ln/>
        </p:spPr>
        <p:txBody>
          <a:bodyPr wrap="none" lIns="0" tIns="0" rIns="0" bIns="0" rtlCol="0" anchor="t"/>
          <a:lstStyle/>
          <a:p>
            <a:pPr indent="0" marL="0">
              <a:lnSpc>
                <a:spcPts val="3300"/>
              </a:lnSpc>
              <a:buNone/>
            </a:pPr>
            <a:r>
              <a:rPr lang="en-US" sz="2650" b="1" dirty="0">
                <a:solidFill>
                  <a:srgbClr val="FFFFFF"/>
                </a:solidFill>
                <a:latin typeface="Saira Medium" pitchFamily="34" charset="0"/>
                <a:ea typeface="Saira Medium" pitchFamily="34" charset="-122"/>
                <a:cs typeface="Saira Medium" pitchFamily="34" charset="-120"/>
              </a:rPr>
              <a:t>Random Forest Regression:</a:t>
            </a:r>
            <a:endParaRPr lang="en-US" sz="2650" dirty="0"/>
          </a:p>
        </p:txBody>
      </p:sp>
      <p:sp>
        <p:nvSpPr>
          <p:cNvPr id="9" name="Text 7"/>
          <p:cNvSpPr/>
          <p:nvPr/>
        </p:nvSpPr>
        <p:spPr>
          <a:xfrm>
            <a:off x="7599521" y="3581876"/>
            <a:ext cx="6244709"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 </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Task</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Predict the </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Profit</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from sales-related features.</a:t>
            </a:r>
            <a:endParaRPr lang="en-US" sz="1750" dirty="0"/>
          </a:p>
        </p:txBody>
      </p:sp>
      <p:sp>
        <p:nvSpPr>
          <p:cNvPr id="10" name="Text 8"/>
          <p:cNvSpPr/>
          <p:nvPr/>
        </p:nvSpPr>
        <p:spPr>
          <a:xfrm>
            <a:off x="7599521" y="4148852"/>
            <a:ext cx="6244709"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 </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Type</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Regression (continuous outcome).</a:t>
            </a:r>
            <a:endParaRPr lang="en-US" sz="1750" dirty="0"/>
          </a:p>
        </p:txBody>
      </p:sp>
      <p:sp>
        <p:nvSpPr>
          <p:cNvPr id="11" name="Text 9"/>
          <p:cNvSpPr/>
          <p:nvPr/>
        </p:nvSpPr>
        <p:spPr>
          <a:xfrm>
            <a:off x="7599521" y="4715828"/>
            <a:ext cx="6244709"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 </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Algorithm</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Random Forest Regressor.</a:t>
            </a:r>
            <a:endParaRPr lang="en-US" sz="1750" dirty="0"/>
          </a:p>
        </p:txBody>
      </p:sp>
      <p:sp>
        <p:nvSpPr>
          <p:cNvPr id="12" name="Text 10"/>
          <p:cNvSpPr/>
          <p:nvPr/>
        </p:nvSpPr>
        <p:spPr>
          <a:xfrm>
            <a:off x="7599521" y="5282803"/>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 </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Evaluation Metrics</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Mean Absolute Error (MAE), Mean Squared Error (MSE), and R² score.</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574238" y="996315"/>
            <a:ext cx="12184737" cy="410170"/>
          </a:xfrm>
          <a:prstGeom prst="rect">
            <a:avLst/>
          </a:prstGeom>
          <a:noFill/>
          <a:ln/>
        </p:spPr>
        <p:txBody>
          <a:bodyPr wrap="none" lIns="0" tIns="0" rIns="0" bIns="0" rtlCol="0" anchor="t"/>
          <a:lstStyle/>
          <a:p>
            <a:pPr indent="0" marL="0">
              <a:lnSpc>
                <a:spcPts val="3200"/>
              </a:lnSpc>
              <a:buNone/>
            </a:pPr>
            <a:r>
              <a:rPr lang="en-US" sz="2550" dirty="0">
                <a:solidFill>
                  <a:srgbClr val="FFFFFF"/>
                </a:solidFill>
                <a:latin typeface="Saira Medium" pitchFamily="34" charset="0"/>
                <a:ea typeface="Saira Medium" pitchFamily="34" charset="-122"/>
                <a:cs typeface="Saira Medium" pitchFamily="34" charset="-120"/>
              </a:rPr>
              <a:t>Step-by-Step Guide </a:t>
            </a:r>
            <a:pPr indent="0" marL="0">
              <a:lnSpc>
                <a:spcPts val="3200"/>
              </a:lnSpc>
              <a:buNone/>
            </a:pPr>
            <a:r>
              <a:rPr lang="en-US" sz="2550" b="1" dirty="0">
                <a:solidFill>
                  <a:srgbClr val="FFFFFF"/>
                </a:solidFill>
                <a:latin typeface="Saira Medium" pitchFamily="34" charset="0"/>
                <a:ea typeface="Saira Medium" pitchFamily="34" charset="-122"/>
                <a:cs typeface="Saira Medium" pitchFamily="34" charset="-120"/>
              </a:rPr>
              <a:t>classification Shipment Mode Prediction And Profit Predict</a:t>
            </a:r>
            <a:pPr indent="0" marL="0">
              <a:lnSpc>
                <a:spcPts val="3200"/>
              </a:lnSpc>
              <a:buNone/>
            </a:pPr>
            <a:r>
              <a:rPr lang="en-US" sz="2550" dirty="0">
                <a:solidFill>
                  <a:srgbClr val="FFFFFF"/>
                </a:solidFill>
                <a:latin typeface="Saira Medium" pitchFamily="34" charset="0"/>
                <a:ea typeface="Saira Medium" pitchFamily="34" charset="-122"/>
                <a:cs typeface="Saira Medium" pitchFamily="34" charset="-120"/>
              </a:rPr>
              <a:t>:</a:t>
            </a:r>
            <a:endParaRPr lang="en-US" sz="2550" dirty="0"/>
          </a:p>
        </p:txBody>
      </p:sp>
      <p:sp>
        <p:nvSpPr>
          <p:cNvPr id="3" name="Text 1"/>
          <p:cNvSpPr/>
          <p:nvPr/>
        </p:nvSpPr>
        <p:spPr>
          <a:xfrm>
            <a:off x="574238" y="1738670"/>
            <a:ext cx="3070265" cy="262414"/>
          </a:xfrm>
          <a:prstGeom prst="rect">
            <a:avLst/>
          </a:prstGeom>
          <a:noFill/>
          <a:ln/>
        </p:spPr>
        <p:txBody>
          <a:bodyPr wrap="non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Step 1: Importing Libraries:</a:t>
            </a:r>
            <a:endParaRPr lang="en-US" sz="1250" dirty="0"/>
          </a:p>
        </p:txBody>
      </p:sp>
      <p:sp>
        <p:nvSpPr>
          <p:cNvPr id="4" name="Text 2"/>
          <p:cNvSpPr/>
          <p:nvPr/>
        </p:nvSpPr>
        <p:spPr>
          <a:xfrm>
            <a:off x="574238" y="2148721"/>
            <a:ext cx="3070265" cy="787241"/>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We begin by importing the required libraries for data manipulation, model training, and evaluation</a:t>
            </a:r>
            <a:endParaRPr lang="en-US" sz="1250" dirty="0"/>
          </a:p>
        </p:txBody>
      </p:sp>
      <p:sp>
        <p:nvSpPr>
          <p:cNvPr id="5" name="Text 3"/>
          <p:cNvSpPr/>
          <p:nvPr/>
        </p:nvSpPr>
        <p:spPr>
          <a:xfrm>
            <a:off x="4052411" y="1738670"/>
            <a:ext cx="3070265" cy="262414"/>
          </a:xfrm>
          <a:prstGeom prst="rect">
            <a:avLst/>
          </a:prstGeom>
          <a:noFill/>
          <a:ln/>
        </p:spPr>
        <p:txBody>
          <a:bodyPr wrap="none" lIns="0" tIns="0" rIns="0" bIns="0" rtlCol="0" anchor="t"/>
          <a:lstStyle/>
          <a:p>
            <a:pPr indent="0" marL="0">
              <a:lnSpc>
                <a:spcPts val="2050"/>
              </a:lnSpc>
              <a:buNone/>
            </a:pPr>
            <a:r>
              <a:rPr lang="en-US" sz="1250" b="1" dirty="0">
                <a:solidFill>
                  <a:srgbClr val="E5E0DF"/>
                </a:solidFill>
                <a:latin typeface="Roboto" pitchFamily="34" charset="0"/>
                <a:ea typeface="Roboto" pitchFamily="34" charset="-122"/>
                <a:cs typeface="Roboto" pitchFamily="34" charset="-120"/>
              </a:rPr>
              <a:t>Loading and Preprocessing the Dataset:</a:t>
            </a:r>
            <a:endParaRPr lang="en-US" sz="1250" dirty="0"/>
          </a:p>
        </p:txBody>
      </p:sp>
      <p:sp>
        <p:nvSpPr>
          <p:cNvPr id="6" name="Text 4"/>
          <p:cNvSpPr/>
          <p:nvPr/>
        </p:nvSpPr>
        <p:spPr>
          <a:xfrm>
            <a:off x="4052411" y="2148721"/>
            <a:ext cx="3070265" cy="524828"/>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We clean column names to avoid issues related to spaces</a:t>
            </a:r>
            <a:endParaRPr lang="en-US" sz="1250" dirty="0"/>
          </a:p>
        </p:txBody>
      </p:sp>
      <p:sp>
        <p:nvSpPr>
          <p:cNvPr id="7" name="Text 5"/>
          <p:cNvSpPr/>
          <p:nvPr/>
        </p:nvSpPr>
        <p:spPr>
          <a:xfrm>
            <a:off x="4052411" y="2821186"/>
            <a:ext cx="3070265" cy="524828"/>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Drop missing values</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Rows where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Profit</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is missing are removed.</a:t>
            </a:r>
            <a:endParaRPr lang="en-US" sz="1250" dirty="0"/>
          </a:p>
        </p:txBody>
      </p:sp>
      <p:sp>
        <p:nvSpPr>
          <p:cNvPr id="8" name="Text 6"/>
          <p:cNvSpPr/>
          <p:nvPr/>
        </p:nvSpPr>
        <p:spPr>
          <a:xfrm>
            <a:off x="4052411" y="3493651"/>
            <a:ext cx="3070265" cy="1049655"/>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Label Encoding</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Categorical variables (like product and customer information) are encoded into numerical values using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LabelEncoder</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a:t>
            </a:r>
            <a:endParaRPr lang="en-US" sz="1250" dirty="0"/>
          </a:p>
        </p:txBody>
      </p:sp>
      <p:sp>
        <p:nvSpPr>
          <p:cNvPr id="9" name="Text 7"/>
          <p:cNvSpPr/>
          <p:nvPr/>
        </p:nvSpPr>
        <p:spPr>
          <a:xfrm>
            <a:off x="7530584" y="1738670"/>
            <a:ext cx="3070265" cy="524828"/>
          </a:xfrm>
          <a:prstGeom prst="rect">
            <a:avLst/>
          </a:prstGeom>
          <a:noFill/>
          <a:ln/>
        </p:spPr>
        <p:txBody>
          <a:bodyPr wrap="square" lIns="0" tIns="0" rIns="0" bIns="0" rtlCol="0" anchor="t"/>
          <a:lstStyle/>
          <a:p>
            <a:pPr indent="0" marL="0">
              <a:lnSpc>
                <a:spcPts val="2050"/>
              </a:lnSpc>
              <a:buNone/>
            </a:pPr>
            <a:r>
              <a:rPr lang="en-US" sz="1250" b="1" dirty="0">
                <a:solidFill>
                  <a:srgbClr val="E5E0DF"/>
                </a:solidFill>
                <a:latin typeface="Roboto" pitchFamily="34" charset="0"/>
                <a:ea typeface="Roboto" pitchFamily="34" charset="-122"/>
                <a:cs typeface="Roboto" pitchFamily="34" charset="-120"/>
              </a:rPr>
              <a:t>Step 3: Feature Selection and Train-Test Split:</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I.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classification Shipment Mode:</a:t>
            </a:r>
            <a:endParaRPr lang="en-US" sz="1250" dirty="0"/>
          </a:p>
        </p:txBody>
      </p:sp>
      <p:sp>
        <p:nvSpPr>
          <p:cNvPr id="10" name="Text 8"/>
          <p:cNvSpPr/>
          <p:nvPr/>
        </p:nvSpPr>
        <p:spPr>
          <a:xfrm>
            <a:off x="7530584" y="2411135"/>
            <a:ext cx="3070265" cy="524828"/>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X</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Features that might influence shipment mode.</a:t>
            </a:r>
            <a:endParaRPr lang="en-US" sz="1250" dirty="0"/>
          </a:p>
        </p:txBody>
      </p:sp>
      <p:sp>
        <p:nvSpPr>
          <p:cNvPr id="11" name="Text 9"/>
          <p:cNvSpPr/>
          <p:nvPr/>
        </p:nvSpPr>
        <p:spPr>
          <a:xfrm>
            <a:off x="7530584" y="3083600"/>
            <a:ext cx="3070265" cy="524828"/>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y</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The target variable,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Shipment Mode</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to predict.</a:t>
            </a:r>
            <a:endParaRPr lang="en-US" sz="1250" dirty="0"/>
          </a:p>
        </p:txBody>
      </p:sp>
      <p:sp>
        <p:nvSpPr>
          <p:cNvPr id="12" name="Text 10"/>
          <p:cNvSpPr/>
          <p:nvPr/>
        </p:nvSpPr>
        <p:spPr>
          <a:xfrm>
            <a:off x="7530584" y="3756065"/>
            <a:ext cx="3070265" cy="524828"/>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We split the dataset into training (70%) and testing (30%) sets</a:t>
            </a:r>
            <a:endParaRPr lang="en-US" sz="1250" dirty="0"/>
          </a:p>
        </p:txBody>
      </p:sp>
      <p:sp>
        <p:nvSpPr>
          <p:cNvPr id="13" name="Text 11"/>
          <p:cNvSpPr/>
          <p:nvPr/>
        </p:nvSpPr>
        <p:spPr>
          <a:xfrm>
            <a:off x="7530584" y="4428530"/>
            <a:ext cx="3070265" cy="262414"/>
          </a:xfrm>
          <a:prstGeom prst="rect">
            <a:avLst/>
          </a:prstGeom>
          <a:noFill/>
          <a:ln/>
        </p:spPr>
        <p:txBody>
          <a:bodyPr wrap="none" lIns="0" tIns="0" rIns="0" bIns="0" rtlCol="0" anchor="t"/>
          <a:lstStyle/>
          <a:p>
            <a:pPr indent="0" marL="0">
              <a:lnSpc>
                <a:spcPts val="2050"/>
              </a:lnSpc>
              <a:buNone/>
            </a:pPr>
            <a:r>
              <a:rPr lang="en-US" sz="1250" b="1" dirty="0">
                <a:solidFill>
                  <a:srgbClr val="E5E0DF"/>
                </a:solidFill>
                <a:latin typeface="Roboto" pitchFamily="34" charset="0"/>
                <a:ea typeface="Roboto" pitchFamily="34" charset="-122"/>
                <a:cs typeface="Roboto" pitchFamily="34" charset="-120"/>
              </a:rPr>
              <a:t>II. Profit Predict:</a:t>
            </a:r>
            <a:endParaRPr lang="en-US" sz="1250" dirty="0"/>
          </a:p>
        </p:txBody>
      </p:sp>
      <p:sp>
        <p:nvSpPr>
          <p:cNvPr id="14" name="Text 12"/>
          <p:cNvSpPr/>
          <p:nvPr/>
        </p:nvSpPr>
        <p:spPr>
          <a:xfrm>
            <a:off x="7530584" y="4838581"/>
            <a:ext cx="3070265" cy="262414"/>
          </a:xfrm>
          <a:prstGeom prst="rect">
            <a:avLst/>
          </a:prstGeom>
          <a:noFill/>
          <a:ln/>
        </p:spPr>
        <p:txBody>
          <a:bodyPr wrap="none" lIns="0" tIns="0" rIns="0" bIns="0" rtlCol="0" anchor="t"/>
          <a:lstStyle/>
          <a:p>
            <a:pPr indent="0" marL="0">
              <a:lnSpc>
                <a:spcPts val="2050"/>
              </a:lnSpc>
              <a:buNone/>
            </a:pPr>
            <a:r>
              <a:rPr lang="en-US" sz="1250" b="1" dirty="0">
                <a:solidFill>
                  <a:srgbClr val="E5E0DF"/>
                </a:solidFill>
                <a:latin typeface="Roboto" pitchFamily="34" charset="0"/>
                <a:ea typeface="Roboto" pitchFamily="34" charset="-122"/>
                <a:cs typeface="Roboto" pitchFamily="34" charset="-120"/>
              </a:rPr>
              <a:t>o X</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Features that might influence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Profit</a:t>
            </a:r>
            <a:endParaRPr lang="en-US" sz="1250" dirty="0"/>
          </a:p>
        </p:txBody>
      </p:sp>
      <p:sp>
        <p:nvSpPr>
          <p:cNvPr id="15" name="Text 13"/>
          <p:cNvSpPr/>
          <p:nvPr/>
        </p:nvSpPr>
        <p:spPr>
          <a:xfrm>
            <a:off x="7530584" y="5248632"/>
            <a:ext cx="3070265" cy="524828"/>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y</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The target variable,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Profit</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for prediction</a:t>
            </a:r>
            <a:endParaRPr lang="en-US" sz="1250" dirty="0"/>
          </a:p>
        </p:txBody>
      </p:sp>
      <p:sp>
        <p:nvSpPr>
          <p:cNvPr id="16" name="Text 14"/>
          <p:cNvSpPr/>
          <p:nvPr/>
        </p:nvSpPr>
        <p:spPr>
          <a:xfrm>
            <a:off x="7530584" y="5921097"/>
            <a:ext cx="3070265" cy="524828"/>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The dataset is split into 80% training and 20% testing.</a:t>
            </a:r>
            <a:endParaRPr lang="en-US" sz="1250" dirty="0"/>
          </a:p>
        </p:txBody>
      </p:sp>
      <p:sp>
        <p:nvSpPr>
          <p:cNvPr id="17" name="Text 15"/>
          <p:cNvSpPr/>
          <p:nvPr/>
        </p:nvSpPr>
        <p:spPr>
          <a:xfrm>
            <a:off x="7530584" y="6593562"/>
            <a:ext cx="3070265" cy="262414"/>
          </a:xfrm>
          <a:prstGeom prst="rect">
            <a:avLst/>
          </a:prstGeom>
          <a:noFill/>
          <a:ln/>
        </p:spPr>
        <p:txBody>
          <a:bodyPr wrap="none" lIns="0" tIns="0" rIns="0" bIns="0" rtlCol="0" anchor="t"/>
          <a:lstStyle/>
          <a:p>
            <a:pPr indent="0" marL="0">
              <a:lnSpc>
                <a:spcPts val="2050"/>
              </a:lnSpc>
              <a:buNone/>
            </a:pPr>
            <a:endParaRPr lang="en-US" sz="1250" dirty="0"/>
          </a:p>
        </p:txBody>
      </p:sp>
      <p:sp>
        <p:nvSpPr>
          <p:cNvPr id="18" name="Text 16"/>
          <p:cNvSpPr/>
          <p:nvPr/>
        </p:nvSpPr>
        <p:spPr>
          <a:xfrm>
            <a:off x="11008757" y="1738670"/>
            <a:ext cx="3070265" cy="262414"/>
          </a:xfrm>
          <a:prstGeom prst="rect">
            <a:avLst/>
          </a:prstGeom>
          <a:noFill/>
          <a:ln/>
        </p:spPr>
        <p:txBody>
          <a:bodyPr wrap="none" lIns="0" tIns="0" rIns="0" bIns="0" rtlCol="0" anchor="t"/>
          <a:lstStyle/>
          <a:p>
            <a:pPr indent="0" marL="0">
              <a:lnSpc>
                <a:spcPts val="2050"/>
              </a:lnSpc>
              <a:buNone/>
            </a:pPr>
            <a:r>
              <a:rPr lang="en-US" sz="1250" b="1" dirty="0">
                <a:solidFill>
                  <a:srgbClr val="E5E0DF"/>
                </a:solidFill>
                <a:latin typeface="Roboto" pitchFamily="34" charset="0"/>
                <a:ea typeface="Roboto" pitchFamily="34" charset="-122"/>
                <a:cs typeface="Roboto" pitchFamily="34" charset="-120"/>
              </a:rPr>
              <a:t>· Step 4: Model Training and Fine-Tuning</a:t>
            </a:r>
            <a:endParaRPr lang="en-US" sz="1250" dirty="0"/>
          </a:p>
        </p:txBody>
      </p:sp>
      <p:sp>
        <p:nvSpPr>
          <p:cNvPr id="19" name="Text 17"/>
          <p:cNvSpPr/>
          <p:nvPr/>
        </p:nvSpPr>
        <p:spPr>
          <a:xfrm>
            <a:off x="11008757" y="2148721"/>
            <a:ext cx="3070265" cy="787241"/>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Choose the Model:</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Train a language model (model name) on the preprocessed data</a:t>
            </a:r>
            <a:endParaRPr lang="en-US" sz="1250" dirty="0"/>
          </a:p>
        </p:txBody>
      </p:sp>
      <p:sp>
        <p:nvSpPr>
          <p:cNvPr id="20" name="Text 18"/>
          <p:cNvSpPr/>
          <p:nvPr/>
        </p:nvSpPr>
        <p:spPr>
          <a:xfrm>
            <a:off x="11008757" y="3083600"/>
            <a:ext cx="3070265" cy="787241"/>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We train the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Logistic Regression model for the shipment mode</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on the training data</a:t>
            </a:r>
            <a:endParaRPr lang="en-US" sz="1250" dirty="0"/>
          </a:p>
        </p:txBody>
      </p:sp>
      <p:sp>
        <p:nvSpPr>
          <p:cNvPr id="21" name="Text 19"/>
          <p:cNvSpPr/>
          <p:nvPr/>
        </p:nvSpPr>
        <p:spPr>
          <a:xfrm>
            <a:off x="11008757" y="4018478"/>
            <a:ext cx="3070265" cy="787241"/>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We train the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Random Forest Regressor for profit prediction</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with 100 trees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n_estimators=100</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on the training set.</a:t>
            </a:r>
            <a:endParaRPr lang="en-US" sz="1250" dirty="0"/>
          </a:p>
        </p:txBody>
      </p:sp>
      <p:sp>
        <p:nvSpPr>
          <p:cNvPr id="22" name="Text 20"/>
          <p:cNvSpPr/>
          <p:nvPr/>
        </p:nvSpPr>
        <p:spPr>
          <a:xfrm>
            <a:off x="11008757" y="4953357"/>
            <a:ext cx="3070265" cy="262414"/>
          </a:xfrm>
          <a:prstGeom prst="rect">
            <a:avLst/>
          </a:prstGeom>
          <a:noFill/>
          <a:ln/>
        </p:spPr>
        <p:txBody>
          <a:bodyPr wrap="none" lIns="0" tIns="0" rIns="0" bIns="0" rtlCol="0" anchor="t"/>
          <a:lstStyle/>
          <a:p>
            <a:pPr indent="0" marL="0">
              <a:lnSpc>
                <a:spcPts val="2050"/>
              </a:lnSpc>
              <a:buNone/>
            </a:pPr>
            <a:r>
              <a:rPr lang="en-US" sz="1250" b="1" dirty="0">
                <a:solidFill>
                  <a:srgbClr val="E5E0DF"/>
                </a:solidFill>
                <a:latin typeface="Roboto" pitchFamily="34" charset="0"/>
                <a:ea typeface="Roboto" pitchFamily="34" charset="-122"/>
                <a:cs typeface="Roboto" pitchFamily="34" charset="-120"/>
              </a:rPr>
              <a:t>· Step 5: Evaluating the Model</a:t>
            </a:r>
            <a:endParaRPr lang="en-US" sz="1250" dirty="0"/>
          </a:p>
        </p:txBody>
      </p:sp>
      <p:sp>
        <p:nvSpPr>
          <p:cNvPr id="23" name="Text 21"/>
          <p:cNvSpPr/>
          <p:nvPr/>
        </p:nvSpPr>
        <p:spPr>
          <a:xfrm>
            <a:off x="11008757" y="5363408"/>
            <a:ext cx="3070265" cy="787241"/>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 o We evaluate the model using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MAE</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MSE</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and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R² score</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to measure how well the model predicts the continuous values</a:t>
            </a:r>
            <a:endParaRPr lang="en-US" sz="1250" dirty="0"/>
          </a:p>
        </p:txBody>
      </p:sp>
      <p:sp>
        <p:nvSpPr>
          <p:cNvPr id="24" name="Text 22"/>
          <p:cNvSpPr/>
          <p:nvPr/>
        </p:nvSpPr>
        <p:spPr>
          <a:xfrm>
            <a:off x="11008757" y="6298287"/>
            <a:ext cx="3070265" cy="787241"/>
          </a:xfrm>
          <a:prstGeom prst="rect">
            <a:avLst/>
          </a:prstGeom>
          <a:noFill/>
          <a:ln/>
        </p:spPr>
        <p:txBody>
          <a:bodyPr wrap="square" lIns="0" tIns="0" rIns="0" bIns="0" rtlCol="0" anchor="t"/>
          <a:lstStyle/>
          <a:p>
            <a:pPr indent="0" marL="0">
              <a:lnSpc>
                <a:spcPts val="2050"/>
              </a:lnSpc>
              <a:buNone/>
            </a:pPr>
            <a:r>
              <a:rPr lang="en-US" sz="1250" dirty="0">
                <a:solidFill>
                  <a:srgbClr val="E5E0DF"/>
                </a:solidFill>
                <a:latin typeface="Roboto" pitchFamily="34" charset="0"/>
                <a:ea typeface="Roboto" pitchFamily="34" charset="-122"/>
                <a:cs typeface="Roboto" pitchFamily="34" charset="-120"/>
              </a:rPr>
              <a:t>o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Accuracy</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Precision</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Recall</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F1-Score</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and the </a:t>
            </a:r>
            <a:pPr indent="0" marL="0">
              <a:lnSpc>
                <a:spcPts val="2050"/>
              </a:lnSpc>
              <a:buNone/>
            </a:pPr>
            <a:r>
              <a:rPr lang="en-US" sz="1250" b="1" dirty="0">
                <a:solidFill>
                  <a:srgbClr val="E5E0DF"/>
                </a:solidFill>
                <a:latin typeface="Roboto" pitchFamily="34" charset="0"/>
                <a:ea typeface="Roboto" pitchFamily="34" charset="-122"/>
                <a:cs typeface="Roboto" pitchFamily="34" charset="-120"/>
              </a:rPr>
              <a:t>Confusion Matrix</a:t>
            </a:r>
            <a:pPr indent="0" marL="0">
              <a:lnSpc>
                <a:spcPts val="2050"/>
              </a:lnSpc>
              <a:buNone/>
            </a:pPr>
            <a:r>
              <a:rPr lang="en-US" sz="1250" dirty="0">
                <a:solidFill>
                  <a:srgbClr val="E5E0DF"/>
                </a:solidFill>
                <a:latin typeface="Roboto" pitchFamily="34" charset="0"/>
                <a:ea typeface="Roboto" pitchFamily="34" charset="-122"/>
                <a:cs typeface="Roboto" pitchFamily="34" charset="-120"/>
              </a:rPr>
              <a:t> help evaluate the model's classification performance</a:t>
            </a:r>
            <a:endParaRPr lang="en-US" sz="12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88820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visualization</a:t>
            </a:r>
            <a:endParaRPr lang="en-US" sz="4450" dirty="0"/>
          </a:p>
        </p:txBody>
      </p:sp>
      <p:pic>
        <p:nvPicPr>
          <p:cNvPr id="3" name="Image 0" descr="preencoded.png">    </p:cNvPr>
          <p:cNvPicPr>
            <a:picLocks noChangeAspect="1"/>
          </p:cNvPicPr>
          <p:nvPr/>
        </p:nvPicPr>
        <p:blipFill>
          <a:blip r:embed="rId1"/>
          <a:stretch>
            <a:fillRect/>
          </a:stretch>
        </p:blipFill>
        <p:spPr>
          <a:xfrm>
            <a:off x="793790" y="2192298"/>
            <a:ext cx="3553539" cy="1867972"/>
          </a:xfrm>
          <a:prstGeom prst="rect">
            <a:avLst/>
          </a:prstGeom>
        </p:spPr>
      </p:pic>
      <p:sp>
        <p:nvSpPr>
          <p:cNvPr id="4" name="Text 1"/>
          <p:cNvSpPr/>
          <p:nvPr/>
        </p:nvSpPr>
        <p:spPr>
          <a:xfrm>
            <a:off x="793790" y="431542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A </a:t>
            </a:r>
            <a:pPr indent="0" marL="0">
              <a:lnSpc>
                <a:spcPts val="2750"/>
              </a:lnSpc>
              <a:buNone/>
            </a:pPr>
            <a:r>
              <a:rPr lang="en-US" sz="2200" b="1" dirty="0">
                <a:solidFill>
                  <a:srgbClr val="FFFFFF"/>
                </a:solidFill>
                <a:latin typeface="Saira Medium" pitchFamily="34" charset="0"/>
                <a:ea typeface="Saira Medium" pitchFamily="34" charset="-122"/>
                <a:cs typeface="Saira Medium" pitchFamily="34" charset="-120"/>
              </a:rPr>
              <a:t>scatter plot:</a:t>
            </a:r>
            <a:endParaRPr lang="en-US" sz="2200" dirty="0"/>
          </a:p>
        </p:txBody>
      </p:sp>
      <p:sp>
        <p:nvSpPr>
          <p:cNvPr id="5" name="Text 2"/>
          <p:cNvSpPr/>
          <p:nvPr/>
        </p:nvSpPr>
        <p:spPr>
          <a:xfrm>
            <a:off x="793790" y="4896564"/>
            <a:ext cx="3979545"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is used to visualize the actual vs predicted profits. The red diagonal line represents perfect predictions, helping us assess the performance visually.</a:t>
            </a:r>
            <a:endParaRPr lang="en-US" sz="1750" dirty="0"/>
          </a:p>
        </p:txBody>
      </p:sp>
      <p:sp>
        <p:nvSpPr>
          <p:cNvPr id="6" name="Text 3"/>
          <p:cNvSpPr/>
          <p:nvPr/>
        </p:nvSpPr>
        <p:spPr>
          <a:xfrm>
            <a:off x="793790" y="6552248"/>
            <a:ext cx="3979545"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measure profit prediction</a:t>
            </a:r>
            <a:endParaRPr lang="en-US" sz="1750" dirty="0"/>
          </a:p>
        </p:txBody>
      </p:sp>
      <p:pic>
        <p:nvPicPr>
          <p:cNvPr id="7" name="Image 1" descr="preencoded.png">    </p:cNvPr>
          <p:cNvPicPr>
            <a:picLocks noChangeAspect="1"/>
          </p:cNvPicPr>
          <p:nvPr/>
        </p:nvPicPr>
        <p:blipFill>
          <a:blip r:embed="rId2"/>
          <a:stretch>
            <a:fillRect/>
          </a:stretch>
        </p:blipFill>
        <p:spPr>
          <a:xfrm>
            <a:off x="5334357" y="2192298"/>
            <a:ext cx="3553539" cy="1838801"/>
          </a:xfrm>
          <a:prstGeom prst="rect">
            <a:avLst/>
          </a:prstGeom>
        </p:spPr>
      </p:pic>
      <p:sp>
        <p:nvSpPr>
          <p:cNvPr id="8" name="Text 4"/>
          <p:cNvSpPr/>
          <p:nvPr/>
        </p:nvSpPr>
        <p:spPr>
          <a:xfrm>
            <a:off x="5334357" y="428625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Evaluate the model:</a:t>
            </a:r>
            <a:endParaRPr lang="en-US" sz="2200" dirty="0"/>
          </a:p>
        </p:txBody>
      </p:sp>
      <p:sp>
        <p:nvSpPr>
          <p:cNvPr id="9" name="Text 5"/>
          <p:cNvSpPr/>
          <p:nvPr/>
        </p:nvSpPr>
        <p:spPr>
          <a:xfrm>
            <a:off x="5334357" y="4867394"/>
            <a:ext cx="3978116"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for the classification of shipment mode </a:t>
            </a:r>
            <a:endParaRPr lang="en-US" sz="1750" dirty="0"/>
          </a:p>
        </p:txBody>
      </p:sp>
      <p:sp>
        <p:nvSpPr>
          <p:cNvPr id="10" name="Text 6"/>
          <p:cNvSpPr/>
          <p:nvPr/>
        </p:nvSpPr>
        <p:spPr>
          <a:xfrm>
            <a:off x="5334357" y="5434370"/>
            <a:ext cx="3978116"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measure : </a:t>
            </a:r>
            <a:endParaRPr lang="en-US" sz="1750" dirty="0"/>
          </a:p>
        </p:txBody>
      </p:sp>
      <p:sp>
        <p:nvSpPr>
          <p:cNvPr id="11" name="Text 7"/>
          <p:cNvSpPr/>
          <p:nvPr/>
        </p:nvSpPr>
        <p:spPr>
          <a:xfrm>
            <a:off x="5334357" y="6001345"/>
            <a:ext cx="3978116"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1.accurecy    2.precision</a:t>
            </a:r>
            <a:endParaRPr lang="en-US" sz="1750" dirty="0"/>
          </a:p>
        </p:txBody>
      </p:sp>
      <p:sp>
        <p:nvSpPr>
          <p:cNvPr id="12" name="Text 8"/>
          <p:cNvSpPr/>
          <p:nvPr/>
        </p:nvSpPr>
        <p:spPr>
          <a:xfrm>
            <a:off x="5334357" y="6568321"/>
            <a:ext cx="3978116"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3.recall         4.f1-score</a:t>
            </a:r>
            <a:endParaRPr lang="en-US" sz="1750" dirty="0"/>
          </a:p>
        </p:txBody>
      </p:sp>
      <p:pic>
        <p:nvPicPr>
          <p:cNvPr id="13" name="Image 2" descr="preencoded.png">    </p:cNvPr>
          <p:cNvPicPr>
            <a:picLocks noChangeAspect="1"/>
          </p:cNvPicPr>
          <p:nvPr/>
        </p:nvPicPr>
        <p:blipFill>
          <a:blip r:embed="rId3"/>
          <a:stretch>
            <a:fillRect/>
          </a:stretch>
        </p:blipFill>
        <p:spPr>
          <a:xfrm>
            <a:off x="9873496" y="2192298"/>
            <a:ext cx="3553539" cy="2302669"/>
          </a:xfrm>
          <a:prstGeom prst="rect">
            <a:avLst/>
          </a:prstGeom>
        </p:spPr>
      </p:pic>
      <p:sp>
        <p:nvSpPr>
          <p:cNvPr id="14" name="Text 9"/>
          <p:cNvSpPr/>
          <p:nvPr/>
        </p:nvSpPr>
        <p:spPr>
          <a:xfrm>
            <a:off x="9873496" y="4750117"/>
            <a:ext cx="3978116" cy="708660"/>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Visualize the Confusion Matrix:</a:t>
            </a:r>
            <a:endParaRPr lang="en-US" sz="2200" dirty="0"/>
          </a:p>
        </p:txBody>
      </p:sp>
      <p:sp>
        <p:nvSpPr>
          <p:cNvPr id="15" name="Text 10"/>
          <p:cNvSpPr/>
          <p:nvPr/>
        </p:nvSpPr>
        <p:spPr>
          <a:xfrm>
            <a:off x="9873496" y="5685592"/>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This uses Seaborn to create a heatmap of the confusion matrix, where each cell shows the number of true vs predicted classes.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2697123"/>
            <a:ext cx="13042821" cy="2835354"/>
          </a:xfrm>
          <a:prstGeom prst="rect">
            <a:avLst/>
          </a:prstGeom>
          <a:noFill/>
          <a:ln/>
        </p:spPr>
        <p:txBody>
          <a:bodyPr wrap="square" lIns="0" tIns="0" rIns="0" bIns="0" rtlCol="0" anchor="t"/>
          <a:lstStyle/>
          <a:p>
            <a:pPr algn="ctr" indent="0" marL="0">
              <a:lnSpc>
                <a:spcPts val="11150"/>
              </a:lnSpc>
              <a:buNone/>
            </a:pPr>
            <a:r>
              <a:rPr lang="en-US" sz="8900" dirty="0">
                <a:solidFill>
                  <a:srgbClr val="FFFFFF"/>
                </a:solidFill>
                <a:latin typeface="Saira Medium" pitchFamily="34" charset="0"/>
                <a:ea typeface="Saira Medium" pitchFamily="34" charset="-122"/>
                <a:cs typeface="Saira Medium" pitchFamily="34" charset="-120"/>
              </a:rPr>
              <a:t>6-Data analysis and visualization </a:t>
            </a:r>
            <a:endParaRPr lang="en-US" sz="8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1045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Goals &amp; Insights</a:t>
            </a:r>
            <a:endParaRPr lang="en-US" sz="4450" dirty="0"/>
          </a:p>
        </p:txBody>
      </p:sp>
      <p:pic>
        <p:nvPicPr>
          <p:cNvPr id="4" name="Image 1" descr="preencoded.png">    </p:cNvPr>
          <p:cNvPicPr>
            <a:picLocks noChangeAspect="1"/>
          </p:cNvPicPr>
          <p:nvPr/>
        </p:nvPicPr>
        <p:blipFill>
          <a:blip r:embed="rId2"/>
          <a:stretch>
            <a:fillRect/>
          </a:stretch>
        </p:blipFill>
        <p:spPr>
          <a:xfrm>
            <a:off x="793790" y="1859399"/>
            <a:ext cx="566976" cy="566976"/>
          </a:xfrm>
          <a:prstGeom prst="rect">
            <a:avLst/>
          </a:prstGeom>
        </p:spPr>
      </p:pic>
      <p:sp>
        <p:nvSpPr>
          <p:cNvPr id="5" name="Text 1"/>
          <p:cNvSpPr/>
          <p:nvPr/>
        </p:nvSpPr>
        <p:spPr>
          <a:xfrm>
            <a:off x="793790" y="2653189"/>
            <a:ext cx="2950250"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Business Performance</a:t>
            </a:r>
            <a:endParaRPr lang="en-US" sz="2200" dirty="0"/>
          </a:p>
        </p:txBody>
      </p:sp>
      <p:sp>
        <p:nvSpPr>
          <p:cNvPr id="6" name="Text 2"/>
          <p:cNvSpPr/>
          <p:nvPr/>
        </p:nvSpPr>
        <p:spPr>
          <a:xfrm>
            <a:off x="793790" y="3143607"/>
            <a:ext cx="3608070"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Analysis of key financial metrics and overall company health.</a:t>
            </a:r>
            <a:endParaRPr lang="en-US" sz="1750" dirty="0"/>
          </a:p>
        </p:txBody>
      </p:sp>
      <p:pic>
        <p:nvPicPr>
          <p:cNvPr id="7" name="Image 2" descr="preencoded.png">    </p:cNvPr>
          <p:cNvPicPr>
            <a:picLocks noChangeAspect="1"/>
          </p:cNvPicPr>
          <p:nvPr/>
        </p:nvPicPr>
        <p:blipFill>
          <a:blip r:embed="rId3"/>
          <a:stretch>
            <a:fillRect/>
          </a:stretch>
        </p:blipFill>
        <p:spPr>
          <a:xfrm>
            <a:off x="4742021" y="1859399"/>
            <a:ext cx="566976" cy="566976"/>
          </a:xfrm>
          <a:prstGeom prst="rect">
            <a:avLst/>
          </a:prstGeom>
        </p:spPr>
      </p:pic>
      <p:sp>
        <p:nvSpPr>
          <p:cNvPr id="8" name="Text 3"/>
          <p:cNvSpPr/>
          <p:nvPr/>
        </p:nvSpPr>
        <p:spPr>
          <a:xfrm>
            <a:off x="4742021" y="265318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Product Analysis</a:t>
            </a:r>
            <a:endParaRPr lang="en-US" sz="2200" dirty="0"/>
          </a:p>
        </p:txBody>
      </p:sp>
      <p:sp>
        <p:nvSpPr>
          <p:cNvPr id="9" name="Text 4"/>
          <p:cNvSpPr/>
          <p:nvPr/>
        </p:nvSpPr>
        <p:spPr>
          <a:xfrm>
            <a:off x="4742021" y="3143607"/>
            <a:ext cx="360818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Evaluation of product portfolio performance and market trends.</a:t>
            </a:r>
            <a:endParaRPr lang="en-US" sz="1750" dirty="0"/>
          </a:p>
        </p:txBody>
      </p:sp>
      <p:pic>
        <p:nvPicPr>
          <p:cNvPr id="10" name="Image 3" descr="preencoded.png">    </p:cNvPr>
          <p:cNvPicPr>
            <a:picLocks noChangeAspect="1"/>
          </p:cNvPicPr>
          <p:nvPr/>
        </p:nvPicPr>
        <p:blipFill>
          <a:blip r:embed="rId4"/>
          <a:stretch>
            <a:fillRect/>
          </a:stretch>
        </p:blipFill>
        <p:spPr>
          <a:xfrm>
            <a:off x="793790" y="4549854"/>
            <a:ext cx="566976" cy="566976"/>
          </a:xfrm>
          <a:prstGeom prst="rect">
            <a:avLst/>
          </a:prstGeom>
        </p:spPr>
      </p:pic>
      <p:sp>
        <p:nvSpPr>
          <p:cNvPr id="11" name="Text 5"/>
          <p:cNvSpPr/>
          <p:nvPr/>
        </p:nvSpPr>
        <p:spPr>
          <a:xfrm>
            <a:off x="793790" y="5343644"/>
            <a:ext cx="3091339"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Inventory Management</a:t>
            </a:r>
            <a:endParaRPr lang="en-US" sz="2200" dirty="0"/>
          </a:p>
        </p:txBody>
      </p:sp>
      <p:sp>
        <p:nvSpPr>
          <p:cNvPr id="12" name="Text 6"/>
          <p:cNvSpPr/>
          <p:nvPr/>
        </p:nvSpPr>
        <p:spPr>
          <a:xfrm>
            <a:off x="793790" y="5834063"/>
            <a:ext cx="3608070"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Assessment of current inventory practices and identification of improvement areas.</a:t>
            </a:r>
            <a:endParaRPr lang="en-US" sz="1750" dirty="0"/>
          </a:p>
        </p:txBody>
      </p:sp>
      <p:pic>
        <p:nvPicPr>
          <p:cNvPr id="13" name="Image 4" descr="preencoded.png">    </p:cNvPr>
          <p:cNvPicPr>
            <a:picLocks noChangeAspect="1"/>
          </p:cNvPicPr>
          <p:nvPr/>
        </p:nvPicPr>
        <p:blipFill>
          <a:blip r:embed="rId5"/>
          <a:stretch>
            <a:fillRect/>
          </a:stretch>
        </p:blipFill>
        <p:spPr>
          <a:xfrm>
            <a:off x="4742021" y="4549854"/>
            <a:ext cx="566976" cy="566976"/>
          </a:xfrm>
          <a:prstGeom prst="rect">
            <a:avLst/>
          </a:prstGeom>
        </p:spPr>
      </p:pic>
      <p:sp>
        <p:nvSpPr>
          <p:cNvPr id="14" name="Text 7"/>
          <p:cNvSpPr/>
          <p:nvPr/>
        </p:nvSpPr>
        <p:spPr>
          <a:xfrm>
            <a:off x="4742021" y="5343644"/>
            <a:ext cx="3608189" cy="850583"/>
          </a:xfrm>
          <a:prstGeom prst="rect">
            <a:avLst/>
          </a:prstGeom>
          <a:noFill/>
          <a:ln/>
        </p:spPr>
        <p:txBody>
          <a:bodyPr wrap="square" lIns="0" tIns="0" rIns="0" bIns="0" rtlCol="0" anchor="t"/>
          <a:lstStyle/>
          <a:p>
            <a:pPr algn="l"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Shipment Management</a:t>
            </a:r>
            <a:endParaRPr lang="en-US" sz="2650" dirty="0"/>
          </a:p>
        </p:txBody>
      </p:sp>
      <p:sp>
        <p:nvSpPr>
          <p:cNvPr id="15" name="Text 8"/>
          <p:cNvSpPr/>
          <p:nvPr/>
        </p:nvSpPr>
        <p:spPr>
          <a:xfrm>
            <a:off x="4742021" y="6330315"/>
            <a:ext cx="3608189"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Overseeing daily shipping and distribution operations to customers</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869275"/>
            <a:ext cx="5971461"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Power BI Dash Boards </a:t>
            </a:r>
            <a:endParaRPr lang="en-US" sz="4450" dirty="0"/>
          </a:p>
        </p:txBody>
      </p:sp>
      <p:pic>
        <p:nvPicPr>
          <p:cNvPr id="3" name="Image 0" descr="preencoded.png">    </p:cNvPr>
          <p:cNvPicPr>
            <a:picLocks noChangeAspect="1"/>
          </p:cNvPicPr>
          <p:nvPr/>
        </p:nvPicPr>
        <p:blipFill>
          <a:blip r:embed="rId1"/>
          <a:stretch>
            <a:fillRect/>
          </a:stretch>
        </p:blipFill>
        <p:spPr>
          <a:xfrm>
            <a:off x="793790" y="2031683"/>
            <a:ext cx="4120753" cy="4120753"/>
          </a:xfrm>
          <a:prstGeom prst="rect">
            <a:avLst/>
          </a:prstGeom>
        </p:spPr>
      </p:pic>
      <p:sp>
        <p:nvSpPr>
          <p:cNvPr id="4" name="Text 1"/>
          <p:cNvSpPr/>
          <p:nvPr/>
        </p:nvSpPr>
        <p:spPr>
          <a:xfrm>
            <a:off x="793790" y="6435923"/>
            <a:ext cx="3541514" cy="425291"/>
          </a:xfrm>
          <a:prstGeom prst="rect">
            <a:avLst/>
          </a:prstGeom>
          <a:noFill/>
          <a:ln/>
        </p:spPr>
        <p:txBody>
          <a:bodyPr wrap="none" lIns="0" tIns="0" rIns="0" bIns="0" rtlCol="0" anchor="t"/>
          <a:lstStyle/>
          <a:p>
            <a:pPr algn="l"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Business Performance</a:t>
            </a:r>
            <a:endParaRPr lang="en-US" sz="2650" dirty="0"/>
          </a:p>
        </p:txBody>
      </p:sp>
      <p:sp>
        <p:nvSpPr>
          <p:cNvPr id="5" name="Text 2"/>
          <p:cNvSpPr/>
          <p:nvPr/>
        </p:nvSpPr>
        <p:spPr>
          <a:xfrm>
            <a:off x="793790" y="6997303"/>
            <a:ext cx="4120753"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Dash Board</a:t>
            </a:r>
            <a:endParaRPr lang="en-US" sz="1750" dirty="0"/>
          </a:p>
        </p:txBody>
      </p:sp>
      <p:pic>
        <p:nvPicPr>
          <p:cNvPr id="6" name="Image 1" descr="preencoded.png">    </p:cNvPr>
          <p:cNvPicPr>
            <a:picLocks noChangeAspect="1"/>
          </p:cNvPicPr>
          <p:nvPr/>
        </p:nvPicPr>
        <p:blipFill>
          <a:blip r:embed="rId2"/>
          <a:stretch>
            <a:fillRect/>
          </a:stretch>
        </p:blipFill>
        <p:spPr>
          <a:xfrm>
            <a:off x="5254704" y="2031683"/>
            <a:ext cx="4120872" cy="4120872"/>
          </a:xfrm>
          <a:prstGeom prst="rect">
            <a:avLst/>
          </a:prstGeom>
        </p:spPr>
      </p:pic>
      <p:sp>
        <p:nvSpPr>
          <p:cNvPr id="7" name="Text 3"/>
          <p:cNvSpPr/>
          <p:nvPr/>
        </p:nvSpPr>
        <p:spPr>
          <a:xfrm>
            <a:off x="5254704" y="6436043"/>
            <a:ext cx="3710821" cy="425291"/>
          </a:xfrm>
          <a:prstGeom prst="rect">
            <a:avLst/>
          </a:prstGeom>
          <a:noFill/>
          <a:ln/>
        </p:spPr>
        <p:txBody>
          <a:bodyPr wrap="none" lIns="0" tIns="0" rIns="0" bIns="0" rtlCol="0" anchor="t"/>
          <a:lstStyle/>
          <a:p>
            <a:pPr algn="l"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Inventory Management</a:t>
            </a:r>
            <a:endParaRPr lang="en-US" sz="2650" dirty="0"/>
          </a:p>
        </p:txBody>
      </p:sp>
      <p:sp>
        <p:nvSpPr>
          <p:cNvPr id="8" name="Text 4"/>
          <p:cNvSpPr/>
          <p:nvPr/>
        </p:nvSpPr>
        <p:spPr>
          <a:xfrm>
            <a:off x="5254704" y="6997422"/>
            <a:ext cx="412087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Dash Board</a:t>
            </a:r>
            <a:endParaRPr lang="en-US" sz="1750" dirty="0"/>
          </a:p>
        </p:txBody>
      </p:sp>
      <p:pic>
        <p:nvPicPr>
          <p:cNvPr id="9" name="Image 2" descr="preencoded.png">    </p:cNvPr>
          <p:cNvPicPr>
            <a:picLocks noChangeAspect="1"/>
          </p:cNvPicPr>
          <p:nvPr/>
        </p:nvPicPr>
        <p:blipFill>
          <a:blip r:embed="rId3"/>
          <a:stretch>
            <a:fillRect/>
          </a:stretch>
        </p:blipFill>
        <p:spPr>
          <a:xfrm>
            <a:off x="9715738" y="2031683"/>
            <a:ext cx="4120753" cy="4120753"/>
          </a:xfrm>
          <a:prstGeom prst="rect">
            <a:avLst/>
          </a:prstGeom>
        </p:spPr>
      </p:pic>
      <p:sp>
        <p:nvSpPr>
          <p:cNvPr id="10" name="Text 5"/>
          <p:cNvSpPr/>
          <p:nvPr/>
        </p:nvSpPr>
        <p:spPr>
          <a:xfrm>
            <a:off x="9715738" y="6435923"/>
            <a:ext cx="3705820" cy="425291"/>
          </a:xfrm>
          <a:prstGeom prst="rect">
            <a:avLst/>
          </a:prstGeom>
          <a:noFill/>
          <a:ln/>
        </p:spPr>
        <p:txBody>
          <a:bodyPr wrap="none" lIns="0" tIns="0" rIns="0" bIns="0" rtlCol="0" anchor="t"/>
          <a:lstStyle/>
          <a:p>
            <a:pPr algn="l"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Shipment Management</a:t>
            </a:r>
            <a:endParaRPr lang="en-US" sz="2650" dirty="0"/>
          </a:p>
        </p:txBody>
      </p:sp>
      <p:sp>
        <p:nvSpPr>
          <p:cNvPr id="11" name="Text 6"/>
          <p:cNvSpPr/>
          <p:nvPr/>
        </p:nvSpPr>
        <p:spPr>
          <a:xfrm>
            <a:off x="9715738" y="6997303"/>
            <a:ext cx="4120753"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Dash Board</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2358509"/>
            <a:ext cx="8142327"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Business Performance Insights</a:t>
            </a:r>
            <a:endParaRPr lang="en-US" sz="4450" dirty="0"/>
          </a:p>
        </p:txBody>
      </p:sp>
      <p:sp>
        <p:nvSpPr>
          <p:cNvPr id="3" name="Text 1"/>
          <p:cNvSpPr/>
          <p:nvPr/>
        </p:nvSpPr>
        <p:spPr>
          <a:xfrm>
            <a:off x="793790" y="3634264"/>
            <a:ext cx="2938343"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Financial Performance</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Net sales and profit showed consistent growth until Q4 2017. A sharp decline occurred in the final quarter, indicating potential supply chain issues.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Customer Analysis</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Customer data reveals purchasing patterns and preferences. This information is crucial for inventory planning and product strategy.</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Q4 2017 Downturn</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sudden drop in Q4 2017 performance warrants further investigation into supply chain disruptions or market changes.</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231028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Product Analysis</a:t>
            </a:r>
            <a:endParaRPr lang="en-US" sz="4450" dirty="0"/>
          </a:p>
        </p:txBody>
      </p:sp>
      <p:sp>
        <p:nvSpPr>
          <p:cNvPr id="3" name="Shape 1"/>
          <p:cNvSpPr/>
          <p:nvPr/>
        </p:nvSpPr>
        <p:spPr>
          <a:xfrm>
            <a:off x="793790" y="3614380"/>
            <a:ext cx="510302" cy="510302"/>
          </a:xfrm>
          <a:prstGeom prst="roundRect">
            <a:avLst>
              <a:gd name="adj" fmla="val 40005"/>
            </a:avLst>
          </a:prstGeom>
          <a:solidFill>
            <a:srgbClr val="030303"/>
          </a:solidFill>
          <a:ln w="22860">
            <a:solidFill>
              <a:srgbClr val="FC8337"/>
            </a:solidFill>
            <a:prstDash val="solid"/>
          </a:ln>
        </p:spPr>
      </p:sp>
      <p:sp>
        <p:nvSpPr>
          <p:cNvPr id="4" name="Text 2"/>
          <p:cNvSpPr/>
          <p:nvPr/>
        </p:nvSpPr>
        <p:spPr>
          <a:xfrm>
            <a:off x="983694" y="3699391"/>
            <a:ext cx="13037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5" name="Text 3"/>
          <p:cNvSpPr/>
          <p:nvPr/>
        </p:nvSpPr>
        <p:spPr>
          <a:xfrm>
            <a:off x="1530906" y="36143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Top Departments</a:t>
            </a:r>
            <a:endParaRPr lang="en-US" sz="2200" dirty="0"/>
          </a:p>
        </p:txBody>
      </p:sp>
      <p:sp>
        <p:nvSpPr>
          <p:cNvPr id="6" name="Text 4"/>
          <p:cNvSpPr/>
          <p:nvPr/>
        </p:nvSpPr>
        <p:spPr>
          <a:xfrm>
            <a:off x="1530906" y="4104799"/>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Apparel, Fanshop, and Footwear account for over 70% of orders. This concentration presents both opportunities and risks.</a:t>
            </a:r>
            <a:endParaRPr lang="en-US" sz="1750" dirty="0"/>
          </a:p>
        </p:txBody>
      </p:sp>
      <p:sp>
        <p:nvSpPr>
          <p:cNvPr id="7" name="Shape 5"/>
          <p:cNvSpPr/>
          <p:nvPr/>
        </p:nvSpPr>
        <p:spPr>
          <a:xfrm>
            <a:off x="5216962" y="3614380"/>
            <a:ext cx="510302" cy="510302"/>
          </a:xfrm>
          <a:prstGeom prst="roundRect">
            <a:avLst>
              <a:gd name="adj" fmla="val 40005"/>
            </a:avLst>
          </a:prstGeom>
          <a:solidFill>
            <a:srgbClr val="030303"/>
          </a:solidFill>
          <a:ln w="22860">
            <a:solidFill>
              <a:srgbClr val="FC8337"/>
            </a:solidFill>
            <a:prstDash val="solid"/>
          </a:ln>
        </p:spPr>
      </p:sp>
      <p:sp>
        <p:nvSpPr>
          <p:cNvPr id="8" name="Text 6"/>
          <p:cNvSpPr/>
          <p:nvPr/>
        </p:nvSpPr>
        <p:spPr>
          <a:xfrm>
            <a:off x="5368171" y="3699391"/>
            <a:ext cx="20788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9" name="Text 7"/>
          <p:cNvSpPr/>
          <p:nvPr/>
        </p:nvSpPr>
        <p:spPr>
          <a:xfrm>
            <a:off x="5954078" y="36143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Product Diversity</a:t>
            </a:r>
            <a:endParaRPr lang="en-US" sz="2200" dirty="0"/>
          </a:p>
        </p:txBody>
      </p:sp>
      <p:sp>
        <p:nvSpPr>
          <p:cNvPr id="10" name="Text 8"/>
          <p:cNvSpPr/>
          <p:nvPr/>
        </p:nvSpPr>
        <p:spPr>
          <a:xfrm>
            <a:off x="5954078" y="4104799"/>
            <a:ext cx="3459242"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No single product exceeds 1000 orders, indicating a diverse product range. This may complicate inventory management.</a:t>
            </a:r>
            <a:endParaRPr lang="en-US" sz="1750" dirty="0"/>
          </a:p>
        </p:txBody>
      </p:sp>
      <p:sp>
        <p:nvSpPr>
          <p:cNvPr id="11" name="Shape 9"/>
          <p:cNvSpPr/>
          <p:nvPr/>
        </p:nvSpPr>
        <p:spPr>
          <a:xfrm>
            <a:off x="9640133" y="3614380"/>
            <a:ext cx="510302" cy="510302"/>
          </a:xfrm>
          <a:prstGeom prst="roundRect">
            <a:avLst>
              <a:gd name="adj" fmla="val 40005"/>
            </a:avLst>
          </a:prstGeom>
          <a:solidFill>
            <a:srgbClr val="030303"/>
          </a:solidFill>
          <a:ln w="22860">
            <a:solidFill>
              <a:srgbClr val="FC8337"/>
            </a:solidFill>
            <a:prstDash val="solid"/>
          </a:ln>
        </p:spPr>
      </p:sp>
      <p:sp>
        <p:nvSpPr>
          <p:cNvPr id="12" name="Text 10"/>
          <p:cNvSpPr/>
          <p:nvPr/>
        </p:nvSpPr>
        <p:spPr>
          <a:xfrm>
            <a:off x="9792533" y="3699391"/>
            <a:ext cx="205502"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3" name="Text 11"/>
          <p:cNvSpPr/>
          <p:nvPr/>
        </p:nvSpPr>
        <p:spPr>
          <a:xfrm>
            <a:off x="10377249" y="36143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Department Focus</a:t>
            </a:r>
            <a:endParaRPr lang="en-US" sz="2200" dirty="0"/>
          </a:p>
        </p:txBody>
      </p:sp>
      <p:sp>
        <p:nvSpPr>
          <p:cNvPr id="14" name="Text 12"/>
          <p:cNvSpPr/>
          <p:nvPr/>
        </p:nvSpPr>
        <p:spPr>
          <a:xfrm>
            <a:off x="10377249" y="4104799"/>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Analyzing performance of top departments can provide insights for inventory optimization and product strategy.</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910"/>
          </a:xfrm>
          <a:prstGeom prst="rect">
            <a:avLst/>
          </a:prstGeom>
        </p:spPr>
      </p:pic>
      <p:sp>
        <p:nvSpPr>
          <p:cNvPr id="3" name="Text 0"/>
          <p:cNvSpPr/>
          <p:nvPr/>
        </p:nvSpPr>
        <p:spPr>
          <a:xfrm>
            <a:off x="683895" y="537329"/>
            <a:ext cx="6840498" cy="610553"/>
          </a:xfrm>
          <a:prstGeom prst="rect">
            <a:avLst/>
          </a:prstGeom>
          <a:noFill/>
          <a:ln/>
        </p:spPr>
        <p:txBody>
          <a:bodyPr wrap="none" lIns="0" tIns="0" rIns="0" bIns="0" rtlCol="0" anchor="t"/>
          <a:lstStyle/>
          <a:p>
            <a:pPr indent="0" marL="0">
              <a:lnSpc>
                <a:spcPts val="4800"/>
              </a:lnSpc>
              <a:buNone/>
            </a:pPr>
            <a:r>
              <a:rPr lang="en-US" sz="3800" dirty="0">
                <a:solidFill>
                  <a:srgbClr val="FFFFFF"/>
                </a:solidFill>
                <a:latin typeface="Saira Medium" pitchFamily="34" charset="0"/>
                <a:ea typeface="Saira Medium" pitchFamily="34" charset="-122"/>
                <a:cs typeface="Saira Medium" pitchFamily="34" charset="-120"/>
              </a:rPr>
              <a:t>Business Intelligence Analysis</a:t>
            </a:r>
            <a:endParaRPr lang="en-US" sz="3800" dirty="0"/>
          </a:p>
        </p:txBody>
      </p:sp>
      <p:pic>
        <p:nvPicPr>
          <p:cNvPr id="4" name="Image 1" descr="preencoded.png">    </p:cNvPr>
          <p:cNvPicPr>
            <a:picLocks noChangeAspect="1"/>
          </p:cNvPicPr>
          <p:nvPr/>
        </p:nvPicPr>
        <p:blipFill>
          <a:blip r:embed="rId2"/>
          <a:stretch>
            <a:fillRect/>
          </a:stretch>
        </p:blipFill>
        <p:spPr>
          <a:xfrm>
            <a:off x="683895" y="1440894"/>
            <a:ext cx="977027" cy="1563172"/>
          </a:xfrm>
          <a:prstGeom prst="rect">
            <a:avLst/>
          </a:prstGeom>
        </p:spPr>
      </p:pic>
      <p:sp>
        <p:nvSpPr>
          <p:cNvPr id="5" name="Text 1"/>
          <p:cNvSpPr/>
          <p:nvPr/>
        </p:nvSpPr>
        <p:spPr>
          <a:xfrm>
            <a:off x="1953935" y="1636276"/>
            <a:ext cx="2442567" cy="305395"/>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Saira Medium" pitchFamily="34" charset="0"/>
                <a:ea typeface="Saira Medium" pitchFamily="34" charset="-122"/>
                <a:cs typeface="Saira Medium" pitchFamily="34" charset="-120"/>
              </a:rPr>
              <a:t>Data Collection</a:t>
            </a:r>
            <a:endParaRPr lang="en-US" sz="1900" dirty="0"/>
          </a:p>
        </p:txBody>
      </p:sp>
      <p:sp>
        <p:nvSpPr>
          <p:cNvPr id="6" name="Text 2"/>
          <p:cNvSpPr/>
          <p:nvPr/>
        </p:nvSpPr>
        <p:spPr>
          <a:xfrm>
            <a:off x="1953935" y="2058829"/>
            <a:ext cx="6506170" cy="625078"/>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Gather comprehensive data on sales, inventory, and shipments across all departments and time periods.</a:t>
            </a:r>
            <a:endParaRPr lang="en-US" sz="1500" dirty="0"/>
          </a:p>
        </p:txBody>
      </p:sp>
      <p:pic>
        <p:nvPicPr>
          <p:cNvPr id="7" name="Image 2" descr="preencoded.png">    </p:cNvPr>
          <p:cNvPicPr>
            <a:picLocks noChangeAspect="1"/>
          </p:cNvPicPr>
          <p:nvPr/>
        </p:nvPicPr>
        <p:blipFill>
          <a:blip r:embed="rId3"/>
          <a:stretch>
            <a:fillRect/>
          </a:stretch>
        </p:blipFill>
        <p:spPr>
          <a:xfrm>
            <a:off x="683895" y="3004066"/>
            <a:ext cx="977027" cy="1563172"/>
          </a:xfrm>
          <a:prstGeom prst="rect">
            <a:avLst/>
          </a:prstGeom>
        </p:spPr>
      </p:pic>
      <p:sp>
        <p:nvSpPr>
          <p:cNvPr id="8" name="Text 3"/>
          <p:cNvSpPr/>
          <p:nvPr/>
        </p:nvSpPr>
        <p:spPr>
          <a:xfrm>
            <a:off x="1953935" y="3199448"/>
            <a:ext cx="2442567" cy="305395"/>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Saira Medium" pitchFamily="34" charset="0"/>
                <a:ea typeface="Saira Medium" pitchFamily="34" charset="-122"/>
                <a:cs typeface="Saira Medium" pitchFamily="34" charset="-120"/>
              </a:rPr>
              <a:t>Pattern Identification</a:t>
            </a:r>
            <a:endParaRPr lang="en-US" sz="1900" dirty="0"/>
          </a:p>
        </p:txBody>
      </p:sp>
      <p:sp>
        <p:nvSpPr>
          <p:cNvPr id="9" name="Text 4"/>
          <p:cNvSpPr/>
          <p:nvPr/>
        </p:nvSpPr>
        <p:spPr>
          <a:xfrm>
            <a:off x="1953935" y="3622000"/>
            <a:ext cx="6506170" cy="625078"/>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Utilize advanced analytics to identify trends, anomalies, and correlations in the supply chain data.</a:t>
            </a:r>
            <a:endParaRPr lang="en-US" sz="1500" dirty="0"/>
          </a:p>
        </p:txBody>
      </p:sp>
      <p:pic>
        <p:nvPicPr>
          <p:cNvPr id="10" name="Image 3" descr="preencoded.png">    </p:cNvPr>
          <p:cNvPicPr>
            <a:picLocks noChangeAspect="1"/>
          </p:cNvPicPr>
          <p:nvPr/>
        </p:nvPicPr>
        <p:blipFill>
          <a:blip r:embed="rId4"/>
          <a:stretch>
            <a:fillRect/>
          </a:stretch>
        </p:blipFill>
        <p:spPr>
          <a:xfrm>
            <a:off x="683895" y="4567238"/>
            <a:ext cx="977027" cy="1563172"/>
          </a:xfrm>
          <a:prstGeom prst="rect">
            <a:avLst/>
          </a:prstGeom>
        </p:spPr>
      </p:pic>
      <p:sp>
        <p:nvSpPr>
          <p:cNvPr id="11" name="Text 5"/>
          <p:cNvSpPr/>
          <p:nvPr/>
        </p:nvSpPr>
        <p:spPr>
          <a:xfrm>
            <a:off x="1953935" y="4762619"/>
            <a:ext cx="2442567" cy="305395"/>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Saira Medium" pitchFamily="34" charset="0"/>
                <a:ea typeface="Saira Medium" pitchFamily="34" charset="-122"/>
                <a:cs typeface="Saira Medium" pitchFamily="34" charset="-120"/>
              </a:rPr>
              <a:t>Root Cause Analysis</a:t>
            </a:r>
            <a:endParaRPr lang="en-US" sz="1900" dirty="0"/>
          </a:p>
        </p:txBody>
      </p:sp>
      <p:sp>
        <p:nvSpPr>
          <p:cNvPr id="12" name="Text 6"/>
          <p:cNvSpPr/>
          <p:nvPr/>
        </p:nvSpPr>
        <p:spPr>
          <a:xfrm>
            <a:off x="1953935" y="5185172"/>
            <a:ext cx="6506170" cy="625078"/>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Investigate underlying factors contributing to business downturn, inventory issues, and shipment delays.</a:t>
            </a:r>
            <a:endParaRPr lang="en-US" sz="1500" dirty="0"/>
          </a:p>
        </p:txBody>
      </p:sp>
      <p:pic>
        <p:nvPicPr>
          <p:cNvPr id="13" name="Image 4" descr="preencoded.png">    </p:cNvPr>
          <p:cNvPicPr>
            <a:picLocks noChangeAspect="1"/>
          </p:cNvPicPr>
          <p:nvPr/>
        </p:nvPicPr>
        <p:blipFill>
          <a:blip r:embed="rId5"/>
          <a:stretch>
            <a:fillRect/>
          </a:stretch>
        </p:blipFill>
        <p:spPr>
          <a:xfrm>
            <a:off x="683895" y="6130409"/>
            <a:ext cx="977027" cy="1563172"/>
          </a:xfrm>
          <a:prstGeom prst="rect">
            <a:avLst/>
          </a:prstGeom>
        </p:spPr>
      </p:pic>
      <p:sp>
        <p:nvSpPr>
          <p:cNvPr id="14" name="Text 7"/>
          <p:cNvSpPr/>
          <p:nvPr/>
        </p:nvSpPr>
        <p:spPr>
          <a:xfrm>
            <a:off x="1953935" y="6325791"/>
            <a:ext cx="2442567" cy="305395"/>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Saira Medium" pitchFamily="34" charset="0"/>
                <a:ea typeface="Saira Medium" pitchFamily="34" charset="-122"/>
                <a:cs typeface="Saira Medium" pitchFamily="34" charset="-120"/>
              </a:rPr>
              <a:t>Insights Generation</a:t>
            </a:r>
            <a:endParaRPr lang="en-US" sz="1900" dirty="0"/>
          </a:p>
        </p:txBody>
      </p:sp>
      <p:sp>
        <p:nvSpPr>
          <p:cNvPr id="15" name="Text 8"/>
          <p:cNvSpPr/>
          <p:nvPr/>
        </p:nvSpPr>
        <p:spPr>
          <a:xfrm>
            <a:off x="1953935" y="6748343"/>
            <a:ext cx="6506170" cy="625078"/>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Synthesize findings into actionable insights for improving supply chain efficiency and business performance.</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934"/>
          </a:xfrm>
          <a:prstGeom prst="rect">
            <a:avLst/>
          </a:prstGeom>
        </p:spPr>
      </p:pic>
      <p:sp>
        <p:nvSpPr>
          <p:cNvPr id="3" name="Text 0"/>
          <p:cNvSpPr/>
          <p:nvPr/>
        </p:nvSpPr>
        <p:spPr>
          <a:xfrm>
            <a:off x="701754" y="551378"/>
            <a:ext cx="5013127" cy="626626"/>
          </a:xfrm>
          <a:prstGeom prst="rect">
            <a:avLst/>
          </a:prstGeom>
          <a:noFill/>
          <a:ln/>
        </p:spPr>
        <p:txBody>
          <a:bodyPr wrap="none" lIns="0" tIns="0" rIns="0" bIns="0" rtlCol="0" anchor="t"/>
          <a:lstStyle/>
          <a:p>
            <a:pPr indent="0" marL="0">
              <a:lnSpc>
                <a:spcPts val="4900"/>
              </a:lnSpc>
              <a:buNone/>
            </a:pPr>
            <a:r>
              <a:rPr lang="en-US" sz="3900" dirty="0">
                <a:solidFill>
                  <a:srgbClr val="FFFFFF"/>
                </a:solidFill>
                <a:latin typeface="Saira Medium" pitchFamily="34" charset="0"/>
                <a:ea typeface="Saira Medium" pitchFamily="34" charset="-122"/>
                <a:cs typeface="Saira Medium" pitchFamily="34" charset="-120"/>
              </a:rPr>
              <a:t>Table Of Content </a:t>
            </a:r>
            <a:endParaRPr lang="en-US" sz="3900" dirty="0"/>
          </a:p>
        </p:txBody>
      </p:sp>
      <p:sp>
        <p:nvSpPr>
          <p:cNvPr id="4" name="Shape 1"/>
          <p:cNvSpPr/>
          <p:nvPr/>
        </p:nvSpPr>
        <p:spPr>
          <a:xfrm>
            <a:off x="991076" y="1478756"/>
            <a:ext cx="22860" cy="6202799"/>
          </a:xfrm>
          <a:prstGeom prst="roundRect">
            <a:avLst>
              <a:gd name="adj" fmla="val 789484"/>
            </a:avLst>
          </a:prstGeom>
          <a:solidFill>
            <a:srgbClr val="FFFFFF">
              <a:alpha val="24000"/>
            </a:srgbClr>
          </a:solidFill>
          <a:ln/>
        </p:spPr>
      </p:sp>
      <p:sp>
        <p:nvSpPr>
          <p:cNvPr id="5" name="Shape 2"/>
          <p:cNvSpPr/>
          <p:nvPr/>
        </p:nvSpPr>
        <p:spPr>
          <a:xfrm>
            <a:off x="1205210" y="1918335"/>
            <a:ext cx="701754" cy="22860"/>
          </a:xfrm>
          <a:prstGeom prst="roundRect">
            <a:avLst>
              <a:gd name="adj" fmla="val 789484"/>
            </a:avLst>
          </a:prstGeom>
          <a:solidFill>
            <a:srgbClr val="FC8337"/>
          </a:solidFill>
          <a:ln/>
        </p:spPr>
      </p:sp>
      <p:sp>
        <p:nvSpPr>
          <p:cNvPr id="6" name="Shape 3"/>
          <p:cNvSpPr/>
          <p:nvPr/>
        </p:nvSpPr>
        <p:spPr>
          <a:xfrm>
            <a:off x="776942" y="1704261"/>
            <a:ext cx="451128" cy="451128"/>
          </a:xfrm>
          <a:prstGeom prst="roundRect">
            <a:avLst>
              <a:gd name="adj" fmla="val 40006"/>
            </a:avLst>
          </a:prstGeom>
          <a:solidFill>
            <a:srgbClr val="030303"/>
          </a:solidFill>
          <a:ln w="22860">
            <a:solidFill>
              <a:srgbClr val="FC8337"/>
            </a:solidFill>
            <a:prstDash val="solid"/>
          </a:ln>
        </p:spPr>
      </p:sp>
      <p:sp>
        <p:nvSpPr>
          <p:cNvPr id="7" name="Text 4"/>
          <p:cNvSpPr/>
          <p:nvPr/>
        </p:nvSpPr>
        <p:spPr>
          <a:xfrm>
            <a:off x="944820" y="1779389"/>
            <a:ext cx="115253" cy="300752"/>
          </a:xfrm>
          <a:prstGeom prst="rect">
            <a:avLst/>
          </a:prstGeom>
          <a:noFill/>
          <a:ln/>
        </p:spPr>
        <p:txBody>
          <a:bodyPr wrap="none" lIns="0" tIns="0" rIns="0" bIns="0" rtlCol="0" anchor="t"/>
          <a:lstStyle/>
          <a:p>
            <a:pPr algn="ctr" indent="0" marL="0">
              <a:lnSpc>
                <a:spcPts val="2350"/>
              </a:lnSpc>
              <a:buNone/>
            </a:pPr>
            <a:r>
              <a:rPr lang="en-US" sz="2350" dirty="0">
                <a:solidFill>
                  <a:srgbClr val="E5E0DF"/>
                </a:solidFill>
                <a:latin typeface="Saira Medium" pitchFamily="34" charset="0"/>
                <a:ea typeface="Saira Medium" pitchFamily="34" charset="-122"/>
                <a:cs typeface="Saira Medium" pitchFamily="34" charset="-120"/>
              </a:rPr>
              <a:t>1</a:t>
            </a:r>
            <a:endParaRPr lang="en-US" sz="2350" dirty="0"/>
          </a:p>
        </p:txBody>
      </p:sp>
      <p:sp>
        <p:nvSpPr>
          <p:cNvPr id="8" name="Text 5"/>
          <p:cNvSpPr/>
          <p:nvPr/>
        </p:nvSpPr>
        <p:spPr>
          <a:xfrm>
            <a:off x="2105382" y="1679258"/>
            <a:ext cx="2506504" cy="313253"/>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Saira Medium" pitchFamily="34" charset="0"/>
                <a:ea typeface="Saira Medium" pitchFamily="34" charset="-122"/>
                <a:cs typeface="Saira Medium" pitchFamily="34" charset="-120"/>
              </a:rPr>
              <a:t>Introduction</a:t>
            </a:r>
            <a:endParaRPr lang="en-US" sz="1950" dirty="0"/>
          </a:p>
        </p:txBody>
      </p:sp>
      <p:sp>
        <p:nvSpPr>
          <p:cNvPr id="9" name="Shape 6"/>
          <p:cNvSpPr/>
          <p:nvPr/>
        </p:nvSpPr>
        <p:spPr>
          <a:xfrm>
            <a:off x="1205210" y="2833092"/>
            <a:ext cx="701754" cy="22860"/>
          </a:xfrm>
          <a:prstGeom prst="roundRect">
            <a:avLst>
              <a:gd name="adj" fmla="val 789484"/>
            </a:avLst>
          </a:prstGeom>
          <a:solidFill>
            <a:srgbClr val="FC8337"/>
          </a:solidFill>
          <a:ln/>
        </p:spPr>
      </p:sp>
      <p:sp>
        <p:nvSpPr>
          <p:cNvPr id="10" name="Shape 7"/>
          <p:cNvSpPr/>
          <p:nvPr/>
        </p:nvSpPr>
        <p:spPr>
          <a:xfrm>
            <a:off x="776942" y="2619018"/>
            <a:ext cx="451128" cy="451128"/>
          </a:xfrm>
          <a:prstGeom prst="roundRect">
            <a:avLst>
              <a:gd name="adj" fmla="val 40006"/>
            </a:avLst>
          </a:prstGeom>
          <a:solidFill>
            <a:srgbClr val="030303"/>
          </a:solidFill>
          <a:ln w="22860">
            <a:solidFill>
              <a:srgbClr val="FC8337"/>
            </a:solidFill>
            <a:prstDash val="solid"/>
          </a:ln>
        </p:spPr>
      </p:sp>
      <p:sp>
        <p:nvSpPr>
          <p:cNvPr id="11" name="Text 8"/>
          <p:cNvSpPr/>
          <p:nvPr/>
        </p:nvSpPr>
        <p:spPr>
          <a:xfrm>
            <a:off x="910530" y="2694146"/>
            <a:ext cx="183833" cy="300752"/>
          </a:xfrm>
          <a:prstGeom prst="rect">
            <a:avLst/>
          </a:prstGeom>
          <a:noFill/>
          <a:ln/>
        </p:spPr>
        <p:txBody>
          <a:bodyPr wrap="none" lIns="0" tIns="0" rIns="0" bIns="0" rtlCol="0" anchor="t"/>
          <a:lstStyle/>
          <a:p>
            <a:pPr algn="ctr" indent="0" marL="0">
              <a:lnSpc>
                <a:spcPts val="2350"/>
              </a:lnSpc>
              <a:buNone/>
            </a:pPr>
            <a:r>
              <a:rPr lang="en-US" sz="2350" dirty="0">
                <a:solidFill>
                  <a:srgbClr val="E5E0DF"/>
                </a:solidFill>
                <a:latin typeface="Saira Medium" pitchFamily="34" charset="0"/>
                <a:ea typeface="Saira Medium" pitchFamily="34" charset="-122"/>
                <a:cs typeface="Saira Medium" pitchFamily="34" charset="-120"/>
              </a:rPr>
              <a:t>2</a:t>
            </a:r>
            <a:endParaRPr lang="en-US" sz="2350" dirty="0"/>
          </a:p>
        </p:txBody>
      </p:sp>
      <p:sp>
        <p:nvSpPr>
          <p:cNvPr id="12" name="Text 9"/>
          <p:cNvSpPr/>
          <p:nvPr/>
        </p:nvSpPr>
        <p:spPr>
          <a:xfrm>
            <a:off x="2105382" y="2594015"/>
            <a:ext cx="2506504" cy="313253"/>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Saira Medium" pitchFamily="34" charset="0"/>
                <a:ea typeface="Saira Medium" pitchFamily="34" charset="-122"/>
                <a:cs typeface="Saira Medium" pitchFamily="34" charset="-120"/>
              </a:rPr>
              <a:t>Database Design</a:t>
            </a:r>
            <a:endParaRPr lang="en-US" sz="1950" dirty="0"/>
          </a:p>
        </p:txBody>
      </p:sp>
      <p:sp>
        <p:nvSpPr>
          <p:cNvPr id="13" name="Shape 10"/>
          <p:cNvSpPr/>
          <p:nvPr/>
        </p:nvSpPr>
        <p:spPr>
          <a:xfrm>
            <a:off x="1205210" y="3747849"/>
            <a:ext cx="701754" cy="22860"/>
          </a:xfrm>
          <a:prstGeom prst="roundRect">
            <a:avLst>
              <a:gd name="adj" fmla="val 789484"/>
            </a:avLst>
          </a:prstGeom>
          <a:solidFill>
            <a:srgbClr val="FC8337"/>
          </a:solidFill>
          <a:ln/>
        </p:spPr>
      </p:sp>
      <p:sp>
        <p:nvSpPr>
          <p:cNvPr id="14" name="Shape 11"/>
          <p:cNvSpPr/>
          <p:nvPr/>
        </p:nvSpPr>
        <p:spPr>
          <a:xfrm>
            <a:off x="776942" y="3533775"/>
            <a:ext cx="451128" cy="451128"/>
          </a:xfrm>
          <a:prstGeom prst="roundRect">
            <a:avLst>
              <a:gd name="adj" fmla="val 40006"/>
            </a:avLst>
          </a:prstGeom>
          <a:solidFill>
            <a:srgbClr val="030303"/>
          </a:solidFill>
          <a:ln w="22860">
            <a:solidFill>
              <a:srgbClr val="FC8337"/>
            </a:solidFill>
            <a:prstDash val="solid"/>
          </a:ln>
        </p:spPr>
      </p:sp>
      <p:sp>
        <p:nvSpPr>
          <p:cNvPr id="15" name="Text 12"/>
          <p:cNvSpPr/>
          <p:nvPr/>
        </p:nvSpPr>
        <p:spPr>
          <a:xfrm>
            <a:off x="911602" y="3608903"/>
            <a:ext cx="181689" cy="300752"/>
          </a:xfrm>
          <a:prstGeom prst="rect">
            <a:avLst/>
          </a:prstGeom>
          <a:noFill/>
          <a:ln/>
        </p:spPr>
        <p:txBody>
          <a:bodyPr wrap="none" lIns="0" tIns="0" rIns="0" bIns="0" rtlCol="0" anchor="t"/>
          <a:lstStyle/>
          <a:p>
            <a:pPr algn="ctr" indent="0" marL="0">
              <a:lnSpc>
                <a:spcPts val="2350"/>
              </a:lnSpc>
              <a:buNone/>
            </a:pPr>
            <a:r>
              <a:rPr lang="en-US" sz="2350" dirty="0">
                <a:solidFill>
                  <a:srgbClr val="E5E0DF"/>
                </a:solidFill>
                <a:latin typeface="Saira Medium" pitchFamily="34" charset="0"/>
                <a:ea typeface="Saira Medium" pitchFamily="34" charset="-122"/>
                <a:cs typeface="Saira Medium" pitchFamily="34" charset="-120"/>
              </a:rPr>
              <a:t>3</a:t>
            </a:r>
            <a:endParaRPr lang="en-US" sz="2350" dirty="0"/>
          </a:p>
        </p:txBody>
      </p:sp>
      <p:sp>
        <p:nvSpPr>
          <p:cNvPr id="16" name="Text 13"/>
          <p:cNvSpPr/>
          <p:nvPr/>
        </p:nvSpPr>
        <p:spPr>
          <a:xfrm>
            <a:off x="2105382" y="3508772"/>
            <a:ext cx="2506504" cy="313253"/>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Saira Medium" pitchFamily="34" charset="0"/>
                <a:ea typeface="Saira Medium" pitchFamily="34" charset="-122"/>
                <a:cs typeface="Saira Medium" pitchFamily="34" charset="-120"/>
              </a:rPr>
              <a:t>ETL Process</a:t>
            </a:r>
            <a:endParaRPr lang="en-US" sz="1950" dirty="0"/>
          </a:p>
        </p:txBody>
      </p:sp>
      <p:sp>
        <p:nvSpPr>
          <p:cNvPr id="17" name="Shape 14"/>
          <p:cNvSpPr/>
          <p:nvPr/>
        </p:nvSpPr>
        <p:spPr>
          <a:xfrm>
            <a:off x="1205210" y="4662607"/>
            <a:ext cx="701754" cy="22860"/>
          </a:xfrm>
          <a:prstGeom prst="roundRect">
            <a:avLst>
              <a:gd name="adj" fmla="val 789484"/>
            </a:avLst>
          </a:prstGeom>
          <a:solidFill>
            <a:srgbClr val="FC8337"/>
          </a:solidFill>
          <a:ln/>
        </p:spPr>
      </p:sp>
      <p:sp>
        <p:nvSpPr>
          <p:cNvPr id="18" name="Shape 15"/>
          <p:cNvSpPr/>
          <p:nvPr/>
        </p:nvSpPr>
        <p:spPr>
          <a:xfrm>
            <a:off x="776942" y="4448532"/>
            <a:ext cx="451128" cy="451128"/>
          </a:xfrm>
          <a:prstGeom prst="roundRect">
            <a:avLst>
              <a:gd name="adj" fmla="val 40006"/>
            </a:avLst>
          </a:prstGeom>
          <a:solidFill>
            <a:srgbClr val="030303"/>
          </a:solidFill>
          <a:ln w="22860">
            <a:solidFill>
              <a:srgbClr val="FC8337"/>
            </a:solidFill>
            <a:prstDash val="solid"/>
          </a:ln>
        </p:spPr>
      </p:sp>
      <p:sp>
        <p:nvSpPr>
          <p:cNvPr id="19" name="Text 16"/>
          <p:cNvSpPr/>
          <p:nvPr/>
        </p:nvSpPr>
        <p:spPr>
          <a:xfrm>
            <a:off x="905411" y="4523661"/>
            <a:ext cx="194072" cy="300752"/>
          </a:xfrm>
          <a:prstGeom prst="rect">
            <a:avLst/>
          </a:prstGeom>
          <a:noFill/>
          <a:ln/>
        </p:spPr>
        <p:txBody>
          <a:bodyPr wrap="none" lIns="0" tIns="0" rIns="0" bIns="0" rtlCol="0" anchor="t"/>
          <a:lstStyle/>
          <a:p>
            <a:pPr algn="ctr" indent="0" marL="0">
              <a:lnSpc>
                <a:spcPts val="2350"/>
              </a:lnSpc>
              <a:buNone/>
            </a:pPr>
            <a:r>
              <a:rPr lang="en-US" sz="2350" dirty="0">
                <a:solidFill>
                  <a:srgbClr val="E5E0DF"/>
                </a:solidFill>
                <a:latin typeface="Saira Medium" pitchFamily="34" charset="0"/>
                <a:ea typeface="Saira Medium" pitchFamily="34" charset="-122"/>
                <a:cs typeface="Saira Medium" pitchFamily="34" charset="-120"/>
              </a:rPr>
              <a:t>4</a:t>
            </a:r>
            <a:endParaRPr lang="en-US" sz="2350" dirty="0"/>
          </a:p>
        </p:txBody>
      </p:sp>
      <p:sp>
        <p:nvSpPr>
          <p:cNvPr id="20" name="Text 17"/>
          <p:cNvSpPr/>
          <p:nvPr/>
        </p:nvSpPr>
        <p:spPr>
          <a:xfrm>
            <a:off x="2105382" y="4423529"/>
            <a:ext cx="2506504" cy="313253"/>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Saira Medium" pitchFamily="34" charset="0"/>
                <a:ea typeface="Saira Medium" pitchFamily="34" charset="-122"/>
                <a:cs typeface="Saira Medium" pitchFamily="34" charset="-120"/>
              </a:rPr>
              <a:t>DWH Design</a:t>
            </a:r>
            <a:endParaRPr lang="en-US" sz="1950" dirty="0"/>
          </a:p>
        </p:txBody>
      </p:sp>
      <p:sp>
        <p:nvSpPr>
          <p:cNvPr id="21" name="Shape 18"/>
          <p:cNvSpPr/>
          <p:nvPr/>
        </p:nvSpPr>
        <p:spPr>
          <a:xfrm>
            <a:off x="1205210" y="5577364"/>
            <a:ext cx="701754" cy="22860"/>
          </a:xfrm>
          <a:prstGeom prst="roundRect">
            <a:avLst>
              <a:gd name="adj" fmla="val 789484"/>
            </a:avLst>
          </a:prstGeom>
          <a:solidFill>
            <a:srgbClr val="FC8337"/>
          </a:solidFill>
          <a:ln/>
        </p:spPr>
      </p:sp>
      <p:sp>
        <p:nvSpPr>
          <p:cNvPr id="22" name="Shape 19"/>
          <p:cNvSpPr/>
          <p:nvPr/>
        </p:nvSpPr>
        <p:spPr>
          <a:xfrm>
            <a:off x="776942" y="5363289"/>
            <a:ext cx="451128" cy="451128"/>
          </a:xfrm>
          <a:prstGeom prst="roundRect">
            <a:avLst>
              <a:gd name="adj" fmla="val 40006"/>
            </a:avLst>
          </a:prstGeom>
          <a:solidFill>
            <a:srgbClr val="030303"/>
          </a:solidFill>
          <a:ln w="22860">
            <a:solidFill>
              <a:srgbClr val="FC8337"/>
            </a:solidFill>
            <a:prstDash val="solid"/>
          </a:ln>
        </p:spPr>
      </p:sp>
      <p:sp>
        <p:nvSpPr>
          <p:cNvPr id="23" name="Text 20"/>
          <p:cNvSpPr/>
          <p:nvPr/>
        </p:nvSpPr>
        <p:spPr>
          <a:xfrm>
            <a:off x="909102" y="5438418"/>
            <a:ext cx="186809" cy="300752"/>
          </a:xfrm>
          <a:prstGeom prst="rect">
            <a:avLst/>
          </a:prstGeom>
          <a:noFill/>
          <a:ln/>
        </p:spPr>
        <p:txBody>
          <a:bodyPr wrap="none" lIns="0" tIns="0" rIns="0" bIns="0" rtlCol="0" anchor="t"/>
          <a:lstStyle/>
          <a:p>
            <a:pPr algn="ctr" indent="0" marL="0">
              <a:lnSpc>
                <a:spcPts val="2350"/>
              </a:lnSpc>
              <a:buNone/>
            </a:pPr>
            <a:r>
              <a:rPr lang="en-US" sz="2350" dirty="0">
                <a:solidFill>
                  <a:srgbClr val="E5E0DF"/>
                </a:solidFill>
                <a:latin typeface="Saira Medium" pitchFamily="34" charset="0"/>
                <a:ea typeface="Saira Medium" pitchFamily="34" charset="-122"/>
                <a:cs typeface="Saira Medium" pitchFamily="34" charset="-120"/>
              </a:rPr>
              <a:t>5</a:t>
            </a:r>
            <a:endParaRPr lang="en-US" sz="2350" dirty="0"/>
          </a:p>
        </p:txBody>
      </p:sp>
      <p:sp>
        <p:nvSpPr>
          <p:cNvPr id="24" name="Text 21"/>
          <p:cNvSpPr/>
          <p:nvPr/>
        </p:nvSpPr>
        <p:spPr>
          <a:xfrm>
            <a:off x="2105382" y="5338286"/>
            <a:ext cx="4092416" cy="313253"/>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Saira Medium" pitchFamily="34" charset="0"/>
                <a:ea typeface="Saira Medium" pitchFamily="34" charset="-122"/>
                <a:cs typeface="Saira Medium" pitchFamily="34" charset="-120"/>
              </a:rPr>
              <a:t>Machine learning and visualization </a:t>
            </a:r>
            <a:endParaRPr lang="en-US" sz="1950" dirty="0"/>
          </a:p>
        </p:txBody>
      </p:sp>
      <p:sp>
        <p:nvSpPr>
          <p:cNvPr id="25" name="Shape 22"/>
          <p:cNvSpPr/>
          <p:nvPr/>
        </p:nvSpPr>
        <p:spPr>
          <a:xfrm>
            <a:off x="1205210" y="6492121"/>
            <a:ext cx="701754" cy="22860"/>
          </a:xfrm>
          <a:prstGeom prst="roundRect">
            <a:avLst>
              <a:gd name="adj" fmla="val 789484"/>
            </a:avLst>
          </a:prstGeom>
          <a:solidFill>
            <a:srgbClr val="FC8337"/>
          </a:solidFill>
          <a:ln/>
        </p:spPr>
      </p:sp>
      <p:sp>
        <p:nvSpPr>
          <p:cNvPr id="26" name="Shape 23"/>
          <p:cNvSpPr/>
          <p:nvPr/>
        </p:nvSpPr>
        <p:spPr>
          <a:xfrm>
            <a:off x="776942" y="6278047"/>
            <a:ext cx="451128" cy="451128"/>
          </a:xfrm>
          <a:prstGeom prst="roundRect">
            <a:avLst>
              <a:gd name="adj" fmla="val 40006"/>
            </a:avLst>
          </a:prstGeom>
          <a:solidFill>
            <a:srgbClr val="030303"/>
          </a:solidFill>
          <a:ln w="22860">
            <a:solidFill>
              <a:srgbClr val="FC8337"/>
            </a:solidFill>
            <a:prstDash val="solid"/>
          </a:ln>
        </p:spPr>
      </p:sp>
      <p:sp>
        <p:nvSpPr>
          <p:cNvPr id="27" name="Text 24"/>
          <p:cNvSpPr/>
          <p:nvPr/>
        </p:nvSpPr>
        <p:spPr>
          <a:xfrm>
            <a:off x="903030" y="6353175"/>
            <a:ext cx="198834" cy="300752"/>
          </a:xfrm>
          <a:prstGeom prst="rect">
            <a:avLst/>
          </a:prstGeom>
          <a:noFill/>
          <a:ln/>
        </p:spPr>
        <p:txBody>
          <a:bodyPr wrap="none" lIns="0" tIns="0" rIns="0" bIns="0" rtlCol="0" anchor="t"/>
          <a:lstStyle/>
          <a:p>
            <a:pPr algn="ctr" indent="0" marL="0">
              <a:lnSpc>
                <a:spcPts val="2350"/>
              </a:lnSpc>
              <a:buNone/>
            </a:pPr>
            <a:r>
              <a:rPr lang="en-US" sz="2350" dirty="0">
                <a:solidFill>
                  <a:srgbClr val="E5E0DF"/>
                </a:solidFill>
                <a:latin typeface="Saira Medium" pitchFamily="34" charset="0"/>
                <a:ea typeface="Saira Medium" pitchFamily="34" charset="-122"/>
                <a:cs typeface="Saira Medium" pitchFamily="34" charset="-120"/>
              </a:rPr>
              <a:t>6</a:t>
            </a:r>
            <a:endParaRPr lang="en-US" sz="2350" dirty="0"/>
          </a:p>
        </p:txBody>
      </p:sp>
      <p:sp>
        <p:nvSpPr>
          <p:cNvPr id="28" name="Text 25"/>
          <p:cNvSpPr/>
          <p:nvPr/>
        </p:nvSpPr>
        <p:spPr>
          <a:xfrm>
            <a:off x="2105382" y="6253043"/>
            <a:ext cx="3659505" cy="313253"/>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Saira Medium" pitchFamily="34" charset="0"/>
                <a:ea typeface="Saira Medium" pitchFamily="34" charset="-122"/>
                <a:cs typeface="Saira Medium" pitchFamily="34" charset="-120"/>
              </a:rPr>
              <a:t>Data analysis and visualization </a:t>
            </a:r>
            <a:endParaRPr lang="en-US" sz="1950" dirty="0"/>
          </a:p>
        </p:txBody>
      </p:sp>
      <p:sp>
        <p:nvSpPr>
          <p:cNvPr id="29" name="Shape 26"/>
          <p:cNvSpPr/>
          <p:nvPr/>
        </p:nvSpPr>
        <p:spPr>
          <a:xfrm>
            <a:off x="1205210" y="7406878"/>
            <a:ext cx="701754" cy="22860"/>
          </a:xfrm>
          <a:prstGeom prst="roundRect">
            <a:avLst>
              <a:gd name="adj" fmla="val 789484"/>
            </a:avLst>
          </a:prstGeom>
          <a:solidFill>
            <a:srgbClr val="FC8337"/>
          </a:solidFill>
          <a:ln/>
        </p:spPr>
      </p:sp>
      <p:sp>
        <p:nvSpPr>
          <p:cNvPr id="30" name="Shape 27"/>
          <p:cNvSpPr/>
          <p:nvPr/>
        </p:nvSpPr>
        <p:spPr>
          <a:xfrm>
            <a:off x="776942" y="7192804"/>
            <a:ext cx="451128" cy="451128"/>
          </a:xfrm>
          <a:prstGeom prst="roundRect">
            <a:avLst>
              <a:gd name="adj" fmla="val 40006"/>
            </a:avLst>
          </a:prstGeom>
          <a:solidFill>
            <a:srgbClr val="030303"/>
          </a:solidFill>
          <a:ln w="22860">
            <a:solidFill>
              <a:srgbClr val="FC8337"/>
            </a:solidFill>
            <a:prstDash val="solid"/>
          </a:ln>
        </p:spPr>
      </p:sp>
      <p:sp>
        <p:nvSpPr>
          <p:cNvPr id="31" name="Text 28"/>
          <p:cNvSpPr/>
          <p:nvPr/>
        </p:nvSpPr>
        <p:spPr>
          <a:xfrm>
            <a:off x="917317" y="7267932"/>
            <a:ext cx="170259" cy="300752"/>
          </a:xfrm>
          <a:prstGeom prst="rect">
            <a:avLst/>
          </a:prstGeom>
          <a:noFill/>
          <a:ln/>
        </p:spPr>
        <p:txBody>
          <a:bodyPr wrap="none" lIns="0" tIns="0" rIns="0" bIns="0" rtlCol="0" anchor="t"/>
          <a:lstStyle/>
          <a:p>
            <a:pPr algn="ctr" indent="0" marL="0">
              <a:lnSpc>
                <a:spcPts val="2350"/>
              </a:lnSpc>
              <a:buNone/>
            </a:pPr>
            <a:r>
              <a:rPr lang="en-US" sz="2350" dirty="0">
                <a:solidFill>
                  <a:srgbClr val="E5E0DF"/>
                </a:solidFill>
                <a:latin typeface="Saira Medium" pitchFamily="34" charset="0"/>
                <a:ea typeface="Saira Medium" pitchFamily="34" charset="-122"/>
                <a:cs typeface="Saira Medium" pitchFamily="34" charset="-120"/>
              </a:rPr>
              <a:t>7</a:t>
            </a:r>
            <a:endParaRPr lang="en-US" sz="2350" dirty="0"/>
          </a:p>
        </p:txBody>
      </p:sp>
      <p:sp>
        <p:nvSpPr>
          <p:cNvPr id="32" name="Text 29"/>
          <p:cNvSpPr/>
          <p:nvPr/>
        </p:nvSpPr>
        <p:spPr>
          <a:xfrm>
            <a:off x="2105382" y="7167801"/>
            <a:ext cx="2506504" cy="313253"/>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Saira Medium" pitchFamily="34" charset="0"/>
                <a:ea typeface="Saira Medium" pitchFamily="34" charset="-122"/>
                <a:cs typeface="Saira Medium" pitchFamily="34" charset="-120"/>
              </a:rPr>
              <a:t>conclusion</a:t>
            </a:r>
            <a:endParaRPr lang="en-US" sz="19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636151"/>
            <a:ext cx="9190673"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Inventory Management Challenges</a:t>
            </a:r>
            <a:endParaRPr lang="en-US" sz="4450" dirty="0"/>
          </a:p>
        </p:txBody>
      </p:sp>
      <p:sp>
        <p:nvSpPr>
          <p:cNvPr id="3" name="Shape 1"/>
          <p:cNvSpPr/>
          <p:nvPr/>
        </p:nvSpPr>
        <p:spPr>
          <a:xfrm>
            <a:off x="1118711" y="1685092"/>
            <a:ext cx="30480" cy="5908238"/>
          </a:xfrm>
          <a:prstGeom prst="roundRect">
            <a:avLst>
              <a:gd name="adj" fmla="val 669768"/>
            </a:avLst>
          </a:prstGeom>
          <a:solidFill>
            <a:srgbClr val="FFFFFF">
              <a:alpha val="24000"/>
            </a:srgbClr>
          </a:solidFill>
          <a:ln/>
        </p:spPr>
      </p:sp>
      <p:sp>
        <p:nvSpPr>
          <p:cNvPr id="4" name="Shape 2"/>
          <p:cNvSpPr/>
          <p:nvPr/>
        </p:nvSpPr>
        <p:spPr>
          <a:xfrm>
            <a:off x="1358622" y="2180153"/>
            <a:ext cx="793790" cy="30480"/>
          </a:xfrm>
          <a:prstGeom prst="roundRect">
            <a:avLst>
              <a:gd name="adj" fmla="val 669768"/>
            </a:avLst>
          </a:prstGeom>
          <a:solidFill>
            <a:srgbClr val="FC8337"/>
          </a:solidFill>
          <a:ln/>
        </p:spPr>
      </p:sp>
      <p:sp>
        <p:nvSpPr>
          <p:cNvPr id="5" name="Shape 3"/>
          <p:cNvSpPr/>
          <p:nvPr/>
        </p:nvSpPr>
        <p:spPr>
          <a:xfrm>
            <a:off x="878800" y="1940243"/>
            <a:ext cx="510302" cy="510302"/>
          </a:xfrm>
          <a:prstGeom prst="roundRect">
            <a:avLst>
              <a:gd name="adj" fmla="val 40005"/>
            </a:avLst>
          </a:prstGeom>
          <a:solidFill>
            <a:srgbClr val="030303"/>
          </a:solidFill>
          <a:ln w="22860">
            <a:solidFill>
              <a:srgbClr val="FC8337"/>
            </a:solidFill>
            <a:prstDash val="solid"/>
          </a:ln>
        </p:spPr>
      </p:sp>
      <p:sp>
        <p:nvSpPr>
          <p:cNvPr id="6" name="Text 4"/>
          <p:cNvSpPr/>
          <p:nvPr/>
        </p:nvSpPr>
        <p:spPr>
          <a:xfrm>
            <a:off x="1068705" y="2025253"/>
            <a:ext cx="13037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7" name="Text 5"/>
          <p:cNvSpPr/>
          <p:nvPr/>
        </p:nvSpPr>
        <p:spPr>
          <a:xfrm>
            <a:off x="2381488" y="19119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Overstock Issues</a:t>
            </a:r>
            <a:endParaRPr lang="en-US" sz="2200" dirty="0"/>
          </a:p>
        </p:txBody>
      </p:sp>
      <p:sp>
        <p:nvSpPr>
          <p:cNvPr id="8" name="Text 6"/>
          <p:cNvSpPr/>
          <p:nvPr/>
        </p:nvSpPr>
        <p:spPr>
          <a:xfrm>
            <a:off x="2381488" y="2402324"/>
            <a:ext cx="1145512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Frequent occurrences of excessive inventory leading to increased holding costs and potential obsolescence.</a:t>
            </a:r>
            <a:endParaRPr lang="en-US" sz="1750" dirty="0"/>
          </a:p>
        </p:txBody>
      </p:sp>
      <p:sp>
        <p:nvSpPr>
          <p:cNvPr id="9" name="Shape 7"/>
          <p:cNvSpPr/>
          <p:nvPr/>
        </p:nvSpPr>
        <p:spPr>
          <a:xfrm>
            <a:off x="1358622" y="3713917"/>
            <a:ext cx="793790" cy="30480"/>
          </a:xfrm>
          <a:prstGeom prst="roundRect">
            <a:avLst>
              <a:gd name="adj" fmla="val 669768"/>
            </a:avLst>
          </a:prstGeom>
          <a:solidFill>
            <a:srgbClr val="FC8337"/>
          </a:solidFill>
          <a:ln/>
        </p:spPr>
      </p:sp>
      <p:sp>
        <p:nvSpPr>
          <p:cNvPr id="10" name="Shape 8"/>
          <p:cNvSpPr/>
          <p:nvPr/>
        </p:nvSpPr>
        <p:spPr>
          <a:xfrm>
            <a:off x="878800" y="3474006"/>
            <a:ext cx="510302" cy="510302"/>
          </a:xfrm>
          <a:prstGeom prst="roundRect">
            <a:avLst>
              <a:gd name="adj" fmla="val 40005"/>
            </a:avLst>
          </a:prstGeom>
          <a:solidFill>
            <a:srgbClr val="030303"/>
          </a:solidFill>
          <a:ln w="22860">
            <a:solidFill>
              <a:srgbClr val="FC8337"/>
            </a:solidFill>
            <a:prstDash val="solid"/>
          </a:ln>
        </p:spPr>
      </p:sp>
      <p:sp>
        <p:nvSpPr>
          <p:cNvPr id="11" name="Text 9"/>
          <p:cNvSpPr/>
          <p:nvPr/>
        </p:nvSpPr>
        <p:spPr>
          <a:xfrm>
            <a:off x="1030010" y="3559016"/>
            <a:ext cx="20788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12" name="Text 10"/>
          <p:cNvSpPr/>
          <p:nvPr/>
        </p:nvSpPr>
        <p:spPr>
          <a:xfrm>
            <a:off x="2381488" y="3445669"/>
            <a:ext cx="296358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Inventory Fluctuations</a:t>
            </a:r>
            <a:endParaRPr lang="en-US" sz="2200" dirty="0"/>
          </a:p>
        </p:txBody>
      </p:sp>
      <p:sp>
        <p:nvSpPr>
          <p:cNvPr id="13" name="Text 11"/>
          <p:cNvSpPr/>
          <p:nvPr/>
        </p:nvSpPr>
        <p:spPr>
          <a:xfrm>
            <a:off x="2381488" y="3936087"/>
            <a:ext cx="1145512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Strong inventory fluctuations despite relatively stable customer demand, indicating poor forecasting and planning.</a:t>
            </a:r>
            <a:endParaRPr lang="en-US" sz="1750" dirty="0"/>
          </a:p>
        </p:txBody>
      </p:sp>
      <p:sp>
        <p:nvSpPr>
          <p:cNvPr id="14" name="Shape 12"/>
          <p:cNvSpPr/>
          <p:nvPr/>
        </p:nvSpPr>
        <p:spPr>
          <a:xfrm>
            <a:off x="1358622" y="5247680"/>
            <a:ext cx="793790" cy="30480"/>
          </a:xfrm>
          <a:prstGeom prst="roundRect">
            <a:avLst>
              <a:gd name="adj" fmla="val 669768"/>
            </a:avLst>
          </a:prstGeom>
          <a:solidFill>
            <a:srgbClr val="FC8337"/>
          </a:solidFill>
          <a:ln/>
        </p:spPr>
      </p:sp>
      <p:sp>
        <p:nvSpPr>
          <p:cNvPr id="15" name="Shape 13"/>
          <p:cNvSpPr/>
          <p:nvPr/>
        </p:nvSpPr>
        <p:spPr>
          <a:xfrm>
            <a:off x="878800" y="5007769"/>
            <a:ext cx="510302" cy="510302"/>
          </a:xfrm>
          <a:prstGeom prst="roundRect">
            <a:avLst>
              <a:gd name="adj" fmla="val 40005"/>
            </a:avLst>
          </a:prstGeom>
          <a:solidFill>
            <a:srgbClr val="030303"/>
          </a:solidFill>
          <a:ln w="22860">
            <a:solidFill>
              <a:srgbClr val="FC8337"/>
            </a:solidFill>
            <a:prstDash val="solid"/>
          </a:ln>
        </p:spPr>
      </p:sp>
      <p:sp>
        <p:nvSpPr>
          <p:cNvPr id="16" name="Text 14"/>
          <p:cNvSpPr/>
          <p:nvPr/>
        </p:nvSpPr>
        <p:spPr>
          <a:xfrm>
            <a:off x="1031200" y="5092779"/>
            <a:ext cx="205502"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7" name="Text 15"/>
          <p:cNvSpPr/>
          <p:nvPr/>
        </p:nvSpPr>
        <p:spPr>
          <a:xfrm>
            <a:off x="2381488" y="49794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Stockout Risks</a:t>
            </a:r>
            <a:endParaRPr lang="en-US" sz="2200" dirty="0"/>
          </a:p>
        </p:txBody>
      </p:sp>
      <p:sp>
        <p:nvSpPr>
          <p:cNvPr id="18" name="Text 16"/>
          <p:cNvSpPr/>
          <p:nvPr/>
        </p:nvSpPr>
        <p:spPr>
          <a:xfrm>
            <a:off x="2381488" y="5469850"/>
            <a:ext cx="1145512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Inability to maintain stable inventory levels increases the risk of stockouts and lost sales.</a:t>
            </a:r>
            <a:endParaRPr lang="en-US" sz="1750" dirty="0"/>
          </a:p>
        </p:txBody>
      </p:sp>
      <p:sp>
        <p:nvSpPr>
          <p:cNvPr id="19" name="Shape 17"/>
          <p:cNvSpPr/>
          <p:nvPr/>
        </p:nvSpPr>
        <p:spPr>
          <a:xfrm>
            <a:off x="1358622" y="6781443"/>
            <a:ext cx="793790" cy="30480"/>
          </a:xfrm>
          <a:prstGeom prst="roundRect">
            <a:avLst>
              <a:gd name="adj" fmla="val 669768"/>
            </a:avLst>
          </a:prstGeom>
          <a:solidFill>
            <a:srgbClr val="FC8337"/>
          </a:solidFill>
          <a:ln/>
        </p:spPr>
      </p:sp>
      <p:sp>
        <p:nvSpPr>
          <p:cNvPr id="20" name="Shape 18"/>
          <p:cNvSpPr/>
          <p:nvPr/>
        </p:nvSpPr>
        <p:spPr>
          <a:xfrm>
            <a:off x="878800" y="6541532"/>
            <a:ext cx="510302" cy="510302"/>
          </a:xfrm>
          <a:prstGeom prst="roundRect">
            <a:avLst>
              <a:gd name="adj" fmla="val 40005"/>
            </a:avLst>
          </a:prstGeom>
          <a:solidFill>
            <a:srgbClr val="030303"/>
          </a:solidFill>
          <a:ln w="22860">
            <a:solidFill>
              <a:srgbClr val="FC8337"/>
            </a:solidFill>
            <a:prstDash val="solid"/>
          </a:ln>
        </p:spPr>
      </p:sp>
      <p:sp>
        <p:nvSpPr>
          <p:cNvPr id="21" name="Text 19"/>
          <p:cNvSpPr/>
          <p:nvPr/>
        </p:nvSpPr>
        <p:spPr>
          <a:xfrm>
            <a:off x="1024176" y="6626543"/>
            <a:ext cx="219432"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4</a:t>
            </a:r>
            <a:endParaRPr lang="en-US" sz="2650" dirty="0"/>
          </a:p>
        </p:txBody>
      </p:sp>
      <p:sp>
        <p:nvSpPr>
          <p:cNvPr id="22" name="Text 20"/>
          <p:cNvSpPr/>
          <p:nvPr/>
        </p:nvSpPr>
        <p:spPr>
          <a:xfrm>
            <a:off x="2381488" y="6513195"/>
            <a:ext cx="3472696"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Demand-Supply Mismatch</a:t>
            </a:r>
            <a:endParaRPr lang="en-US" sz="2200" dirty="0"/>
          </a:p>
        </p:txBody>
      </p:sp>
      <p:sp>
        <p:nvSpPr>
          <p:cNvPr id="23" name="Text 21"/>
          <p:cNvSpPr/>
          <p:nvPr/>
        </p:nvSpPr>
        <p:spPr>
          <a:xfrm>
            <a:off x="2381488" y="7003613"/>
            <a:ext cx="1145512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Challenges in aligning inventory levels with customer ordering patterns and demand fluctuations.</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075" y="623173"/>
            <a:ext cx="9172575" cy="708065"/>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Shipment Management Challenges</a:t>
            </a:r>
            <a:endParaRPr lang="en-US" sz="4450" dirty="0"/>
          </a:p>
        </p:txBody>
      </p:sp>
      <p:sp>
        <p:nvSpPr>
          <p:cNvPr id="3" name="Shape 1"/>
          <p:cNvSpPr/>
          <p:nvPr/>
        </p:nvSpPr>
        <p:spPr>
          <a:xfrm>
            <a:off x="891064" y="1671161"/>
            <a:ext cx="30480" cy="1818084"/>
          </a:xfrm>
          <a:prstGeom prst="roundRect">
            <a:avLst>
              <a:gd name="adj" fmla="val 669147"/>
            </a:avLst>
          </a:prstGeom>
          <a:solidFill>
            <a:srgbClr val="FFFFFF">
              <a:alpha val="24000"/>
            </a:srgbClr>
          </a:solidFill>
          <a:ln/>
        </p:spPr>
      </p:sp>
      <p:sp>
        <p:nvSpPr>
          <p:cNvPr id="4" name="Shape 2"/>
          <p:cNvSpPr/>
          <p:nvPr/>
        </p:nvSpPr>
        <p:spPr>
          <a:xfrm>
            <a:off x="708065" y="1926074"/>
            <a:ext cx="396478" cy="396478"/>
          </a:xfrm>
          <a:prstGeom prst="roundRect">
            <a:avLst>
              <a:gd name="adj" fmla="val 51442"/>
            </a:avLst>
          </a:prstGeom>
          <a:solidFill>
            <a:srgbClr val="030303"/>
          </a:solidFill>
          <a:ln w="22860">
            <a:solidFill>
              <a:srgbClr val="FC8337"/>
            </a:solidFill>
            <a:prstDash val="solid"/>
          </a:ln>
        </p:spPr>
      </p:sp>
      <p:sp>
        <p:nvSpPr>
          <p:cNvPr id="5" name="Text 3"/>
          <p:cNvSpPr/>
          <p:nvPr/>
        </p:nvSpPr>
        <p:spPr>
          <a:xfrm>
            <a:off x="1359456" y="1897737"/>
            <a:ext cx="3930610" cy="424815"/>
          </a:xfrm>
          <a:prstGeom prst="rect">
            <a:avLst/>
          </a:prstGeom>
          <a:noFill/>
          <a:ln/>
        </p:spPr>
        <p:txBody>
          <a:bodyPr wrap="none" lIns="0" tIns="0" rIns="0" bIns="0" rtlCol="0" anchor="t"/>
          <a:lstStyle/>
          <a:p>
            <a:pPr algn="l"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High Late Shipment Rate</a:t>
            </a:r>
            <a:endParaRPr lang="en-US" sz="2650" dirty="0"/>
          </a:p>
        </p:txBody>
      </p:sp>
      <p:sp>
        <p:nvSpPr>
          <p:cNvPr id="6" name="Text 4"/>
          <p:cNvSpPr/>
          <p:nvPr/>
        </p:nvSpPr>
        <p:spPr>
          <a:xfrm>
            <a:off x="1722001" y="2458522"/>
            <a:ext cx="12115324" cy="362426"/>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The company's average late shipment rate (LSR) ranges between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40% to 50%</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a:t>
            </a:r>
            <a:endParaRPr lang="en-US" sz="1750" dirty="0"/>
          </a:p>
        </p:txBody>
      </p:sp>
      <p:sp>
        <p:nvSpPr>
          <p:cNvPr id="7" name="Text 5"/>
          <p:cNvSpPr/>
          <p:nvPr/>
        </p:nvSpPr>
        <p:spPr>
          <a:xfrm>
            <a:off x="1722001" y="2900243"/>
            <a:ext cx="12115324" cy="362426"/>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This affects most product departments, with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technology</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having the highest LSR exceeding 50%.</a:t>
            </a:r>
            <a:endParaRPr lang="en-US" sz="1750" dirty="0"/>
          </a:p>
        </p:txBody>
      </p:sp>
      <p:sp>
        <p:nvSpPr>
          <p:cNvPr id="8" name="Text 6"/>
          <p:cNvSpPr/>
          <p:nvPr/>
        </p:nvSpPr>
        <p:spPr>
          <a:xfrm>
            <a:off x="793075" y="3829169"/>
            <a:ext cx="3399234" cy="424815"/>
          </a:xfrm>
          <a:prstGeom prst="rect">
            <a:avLst/>
          </a:prstGeom>
          <a:noFill/>
          <a:ln/>
        </p:spPr>
        <p:txBody>
          <a:bodyPr wrap="none" lIns="0" tIns="0" rIns="0" bIns="0" rtlCol="0" anchor="t"/>
          <a:lstStyle/>
          <a:p>
            <a:pPr indent="0" marL="0">
              <a:lnSpc>
                <a:spcPts val="3300"/>
              </a:lnSpc>
              <a:buNone/>
            </a:pPr>
            <a:r>
              <a:rPr lang="en-US" sz="2650" dirty="0">
                <a:solidFill>
                  <a:srgbClr val="FFFFFF"/>
                </a:solidFill>
                <a:latin typeface="Saira Medium" pitchFamily="34" charset="0"/>
                <a:ea typeface="Saira Medium" pitchFamily="34" charset="-122"/>
                <a:cs typeface="Saira Medium" pitchFamily="34" charset="-120"/>
              </a:rPr>
              <a:t>Action Plan:</a:t>
            </a:r>
            <a:endParaRPr lang="en-US" sz="2650" dirty="0"/>
          </a:p>
        </p:txBody>
      </p:sp>
      <p:sp>
        <p:nvSpPr>
          <p:cNvPr id="9" name="Shape 7"/>
          <p:cNvSpPr/>
          <p:nvPr/>
        </p:nvSpPr>
        <p:spPr>
          <a:xfrm>
            <a:off x="793075" y="4661892"/>
            <a:ext cx="226576" cy="226576"/>
          </a:xfrm>
          <a:prstGeom prst="roundRect">
            <a:avLst>
              <a:gd name="adj" fmla="val 90017"/>
            </a:avLst>
          </a:prstGeom>
          <a:noFill/>
          <a:ln w="22860">
            <a:solidFill>
              <a:srgbClr val="FC8337"/>
            </a:solidFill>
            <a:prstDash val="solid"/>
          </a:ln>
        </p:spPr>
      </p:sp>
      <p:sp>
        <p:nvSpPr>
          <p:cNvPr id="10" name="Text 8"/>
          <p:cNvSpPr/>
          <p:nvPr/>
        </p:nvSpPr>
        <p:spPr>
          <a:xfrm>
            <a:off x="1155621" y="4593908"/>
            <a:ext cx="12681704" cy="362426"/>
          </a:xfrm>
          <a:prstGeom prst="rect">
            <a:avLst/>
          </a:prstGeom>
          <a:noFill/>
          <a:ln/>
        </p:spPr>
        <p:txBody>
          <a:bodyPr wrap="none" lIns="0" tIns="0" rIns="0" bIns="0" rtlCol="0" anchor="t"/>
          <a:lstStyle/>
          <a:p>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For nearby markets</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(e.g., North America, LATAM, Western Europe):</a:t>
            </a:r>
            <a:endParaRPr lang="en-US" sz="1750" dirty="0"/>
          </a:p>
        </p:txBody>
      </p:sp>
      <p:sp>
        <p:nvSpPr>
          <p:cNvPr id="11" name="Text 9"/>
          <p:cNvSpPr/>
          <p:nvPr/>
        </p:nvSpPr>
        <p:spPr>
          <a:xfrm>
            <a:off x="1880830" y="5035629"/>
            <a:ext cx="11956494" cy="362426"/>
          </a:xfrm>
          <a:prstGeom prst="rect">
            <a:avLst/>
          </a:prstGeom>
          <a:noFill/>
          <a:ln/>
        </p:spPr>
        <p:txBody>
          <a:bodyPr wrap="none" lIns="0" tIns="0" rIns="0" bIns="0" rtlCol="0" anchor="t"/>
          <a:lstStyle/>
          <a:p>
            <a:pPr algn="l" lvl="2" marL="1028700" indent="-342900">
              <a:lnSpc>
                <a:spcPts val="2850"/>
              </a:lnSpc>
              <a:buSzPct val="100000"/>
              <a:buFont typeface="+mj-lt"/>
              <a:buAutoNum type="arabicPeriod" startAt="1"/>
            </a:pPr>
            <a:r>
              <a:rPr lang="en-US" sz="1750" dirty="0">
                <a:solidFill>
                  <a:srgbClr val="E5E0DF"/>
                </a:solidFill>
                <a:latin typeface="Roboto" pitchFamily="34" charset="0"/>
                <a:ea typeface="Roboto" pitchFamily="34" charset="-122"/>
                <a:cs typeface="Roboto" pitchFamily="34" charset="-120"/>
              </a:rPr>
              <a:t>Redesign transportation routes.</a:t>
            </a:r>
            <a:endParaRPr lang="en-US" sz="1750" dirty="0"/>
          </a:p>
        </p:txBody>
      </p:sp>
      <p:sp>
        <p:nvSpPr>
          <p:cNvPr id="12" name="Text 10"/>
          <p:cNvSpPr/>
          <p:nvPr/>
        </p:nvSpPr>
        <p:spPr>
          <a:xfrm>
            <a:off x="1880830" y="5477351"/>
            <a:ext cx="11956494" cy="362426"/>
          </a:xfrm>
          <a:prstGeom prst="rect">
            <a:avLst/>
          </a:prstGeom>
          <a:noFill/>
          <a:ln/>
        </p:spPr>
        <p:txBody>
          <a:bodyPr wrap="none" lIns="0" tIns="0" rIns="0" bIns="0" rtlCol="0" anchor="t"/>
          <a:lstStyle/>
          <a:p>
            <a:pPr algn="l" lvl="2" marL="1028700" indent="-342900">
              <a:lnSpc>
                <a:spcPts val="2850"/>
              </a:lnSpc>
              <a:buSzPct val="100000"/>
              <a:buFont typeface="+mj-lt"/>
              <a:buAutoNum type="arabicPeriod" startAt="2"/>
            </a:pPr>
            <a:r>
              <a:rPr lang="en-US" sz="1750" dirty="0">
                <a:solidFill>
                  <a:srgbClr val="E5E0DF"/>
                </a:solidFill>
                <a:latin typeface="Roboto" pitchFamily="34" charset="0"/>
                <a:ea typeface="Roboto" pitchFamily="34" charset="-122"/>
                <a:cs typeface="Roboto" pitchFamily="34" charset="-120"/>
              </a:rPr>
              <a:t>Adopt cross-docking strategies.</a:t>
            </a:r>
            <a:endParaRPr lang="en-US" sz="1750" dirty="0"/>
          </a:p>
        </p:txBody>
      </p:sp>
      <p:sp>
        <p:nvSpPr>
          <p:cNvPr id="13" name="Text 11"/>
          <p:cNvSpPr/>
          <p:nvPr/>
        </p:nvSpPr>
        <p:spPr>
          <a:xfrm>
            <a:off x="1880830" y="5919073"/>
            <a:ext cx="11956494" cy="362426"/>
          </a:xfrm>
          <a:prstGeom prst="rect">
            <a:avLst/>
          </a:prstGeom>
          <a:noFill/>
          <a:ln/>
        </p:spPr>
        <p:txBody>
          <a:bodyPr wrap="none" lIns="0" tIns="0" rIns="0" bIns="0" rtlCol="0" anchor="t"/>
          <a:lstStyle/>
          <a:p>
            <a:pPr algn="l" lvl="2" marL="1028700" indent="-342900">
              <a:lnSpc>
                <a:spcPts val="2850"/>
              </a:lnSpc>
              <a:buSzPct val="100000"/>
              <a:buFont typeface="+mj-lt"/>
              <a:buAutoNum type="arabicPeriod" startAt="3"/>
            </a:pPr>
            <a:r>
              <a:rPr lang="en-US" sz="1750" dirty="0">
                <a:solidFill>
                  <a:srgbClr val="E5E0DF"/>
                </a:solidFill>
                <a:latin typeface="Roboto" pitchFamily="34" charset="0"/>
                <a:ea typeface="Roboto" pitchFamily="34" charset="-122"/>
                <a:cs typeface="Roboto" pitchFamily="34" charset="-120"/>
              </a:rPr>
              <a:t>Utilize less-than-truckload shipping to reduce turnaround time.</a:t>
            </a:r>
            <a:endParaRPr lang="en-US" sz="1750" dirty="0"/>
          </a:p>
        </p:txBody>
      </p:sp>
      <p:sp>
        <p:nvSpPr>
          <p:cNvPr id="14" name="Shape 12"/>
          <p:cNvSpPr/>
          <p:nvPr/>
        </p:nvSpPr>
        <p:spPr>
          <a:xfrm>
            <a:off x="793075" y="6428780"/>
            <a:ext cx="226576" cy="226576"/>
          </a:xfrm>
          <a:prstGeom prst="roundRect">
            <a:avLst>
              <a:gd name="adj" fmla="val 90017"/>
            </a:avLst>
          </a:prstGeom>
          <a:noFill/>
          <a:ln w="22860">
            <a:solidFill>
              <a:srgbClr val="FC8337"/>
            </a:solidFill>
            <a:prstDash val="solid"/>
          </a:ln>
        </p:spPr>
      </p:sp>
      <p:sp>
        <p:nvSpPr>
          <p:cNvPr id="15" name="Text 13"/>
          <p:cNvSpPr/>
          <p:nvPr/>
        </p:nvSpPr>
        <p:spPr>
          <a:xfrm>
            <a:off x="1155621" y="6360795"/>
            <a:ext cx="12681704" cy="362426"/>
          </a:xfrm>
          <a:prstGeom prst="rect">
            <a:avLst/>
          </a:prstGeom>
          <a:noFill/>
          <a:ln/>
        </p:spPr>
        <p:txBody>
          <a:bodyPr wrap="none" lIns="0" tIns="0" rIns="0" bIns="0" rtlCol="0" anchor="t"/>
          <a:lstStyle/>
          <a:p>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For distant markets</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(e.g., Asia Pacific, SEA):</a:t>
            </a:r>
            <a:endParaRPr lang="en-US" sz="1750" dirty="0"/>
          </a:p>
        </p:txBody>
      </p:sp>
      <p:sp>
        <p:nvSpPr>
          <p:cNvPr id="16" name="Text 14"/>
          <p:cNvSpPr/>
          <p:nvPr/>
        </p:nvSpPr>
        <p:spPr>
          <a:xfrm>
            <a:off x="2243376" y="6802517"/>
            <a:ext cx="11593949" cy="362426"/>
          </a:xfrm>
          <a:prstGeom prst="rect">
            <a:avLst/>
          </a:prstGeom>
          <a:noFill/>
          <a:ln/>
        </p:spPr>
        <p:txBody>
          <a:bodyPr wrap="none" lIns="0" tIns="0" rIns="0" bIns="0" rtlCol="0" anchor="t"/>
          <a:lstStyle/>
          <a:p>
            <a:pPr algn="l" lvl="3" marL="13716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Establish warehouses in strategic hubs (e.g., Singapore) to reduce global shipping time.</a:t>
            </a:r>
            <a:endParaRPr lang="en-US" sz="1750" dirty="0"/>
          </a:p>
        </p:txBody>
      </p:sp>
      <p:sp>
        <p:nvSpPr>
          <p:cNvPr id="17" name="Shape 15"/>
          <p:cNvSpPr/>
          <p:nvPr/>
        </p:nvSpPr>
        <p:spPr>
          <a:xfrm>
            <a:off x="793075" y="7312223"/>
            <a:ext cx="226576" cy="226576"/>
          </a:xfrm>
          <a:prstGeom prst="roundRect">
            <a:avLst>
              <a:gd name="adj" fmla="val 90017"/>
            </a:avLst>
          </a:prstGeom>
          <a:noFill/>
          <a:ln w="22860">
            <a:solidFill>
              <a:srgbClr val="FC8337"/>
            </a:solidFill>
            <a:prstDash val="solid"/>
          </a:ln>
        </p:spPr>
      </p:sp>
      <p:sp>
        <p:nvSpPr>
          <p:cNvPr id="18" name="Text 16"/>
          <p:cNvSpPr/>
          <p:nvPr/>
        </p:nvSpPr>
        <p:spPr>
          <a:xfrm>
            <a:off x="1155621" y="7244239"/>
            <a:ext cx="12681704" cy="362426"/>
          </a:xfrm>
          <a:prstGeom prst="rect">
            <a:avLst/>
          </a:prstGeom>
          <a:noFill/>
          <a:ln/>
        </p:spPr>
        <p:txBody>
          <a:bodyPr wrap="none" lIns="0" tIns="0" rIns="0" bIns="0" rtlCol="0" anchor="t"/>
          <a:lstStyle/>
          <a:p>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Collaboration with local logistics providers</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to optimize cost and supply chain performance.</a:t>
            </a: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1644491" y="3405902"/>
            <a:ext cx="11341298" cy="1417677"/>
          </a:xfrm>
          <a:prstGeom prst="rect">
            <a:avLst/>
          </a:prstGeom>
          <a:noFill/>
          <a:ln/>
        </p:spPr>
        <p:txBody>
          <a:bodyPr wrap="none" lIns="0" tIns="0" rIns="0" bIns="0" rtlCol="0" anchor="t"/>
          <a:lstStyle/>
          <a:p>
            <a:pPr algn="ctr" indent="0" marL="0">
              <a:lnSpc>
                <a:spcPts val="11150"/>
              </a:lnSpc>
              <a:buNone/>
            </a:pPr>
            <a:r>
              <a:rPr lang="en-US" sz="8900" dirty="0">
                <a:solidFill>
                  <a:srgbClr val="FFFFFF"/>
                </a:solidFill>
                <a:latin typeface="Saira Medium" pitchFamily="34" charset="0"/>
                <a:ea typeface="Saira Medium" pitchFamily="34" charset="-122"/>
                <a:cs typeface="Saira Medium" pitchFamily="34" charset="-120"/>
              </a:rPr>
              <a:t>7-Conclusion </a:t>
            </a:r>
            <a:endParaRPr lang="en-US" sz="89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93790" y="3051572"/>
            <a:ext cx="13042821" cy="2126456"/>
          </a:xfrm>
          <a:prstGeom prst="rect">
            <a:avLst/>
          </a:prstGeom>
          <a:noFill/>
          <a:ln/>
        </p:spPr>
        <p:txBody>
          <a:bodyPr wrap="none" lIns="0" tIns="0" rIns="0" bIns="0" rtlCol="0" anchor="t"/>
          <a:lstStyle/>
          <a:p>
            <a:pPr algn="ctr" indent="0" marL="0">
              <a:lnSpc>
                <a:spcPts val="16700"/>
              </a:lnSpc>
              <a:buNone/>
            </a:pPr>
            <a:r>
              <a:rPr lang="en-US" sz="13350" dirty="0">
                <a:solidFill>
                  <a:srgbClr val="FFFFFF"/>
                </a:solidFill>
                <a:latin typeface="Saira Medium" pitchFamily="34" charset="0"/>
                <a:ea typeface="Saira Medium" pitchFamily="34" charset="-122"/>
                <a:cs typeface="Saira Medium" pitchFamily="34" charset="-120"/>
              </a:rPr>
              <a:t>Q&amp;A</a:t>
            </a:r>
            <a:endParaRPr lang="en-US" sz="133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93790" y="3051572"/>
            <a:ext cx="13042821" cy="2126456"/>
          </a:xfrm>
          <a:prstGeom prst="rect">
            <a:avLst/>
          </a:prstGeom>
          <a:noFill/>
          <a:ln/>
        </p:spPr>
        <p:txBody>
          <a:bodyPr wrap="none" lIns="0" tIns="0" rIns="0" bIns="0" rtlCol="0" anchor="t"/>
          <a:lstStyle/>
          <a:p>
            <a:pPr algn="ctr" indent="0" marL="0">
              <a:lnSpc>
                <a:spcPts val="16700"/>
              </a:lnSpc>
              <a:buNone/>
            </a:pPr>
            <a:r>
              <a:rPr lang="en-US" sz="13350" dirty="0">
                <a:solidFill>
                  <a:srgbClr val="FFFFFF"/>
                </a:solidFill>
                <a:latin typeface="Saira Medium" pitchFamily="34" charset="0"/>
                <a:ea typeface="Saira Medium" pitchFamily="34" charset="-122"/>
                <a:cs typeface="Saira Medium" pitchFamily="34" charset="-120"/>
              </a:rPr>
              <a:t>Thank You</a:t>
            </a:r>
            <a:endParaRPr lang="en-US" sz="13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644491" y="2997637"/>
            <a:ext cx="11341298" cy="1417677"/>
          </a:xfrm>
          <a:prstGeom prst="rect">
            <a:avLst/>
          </a:prstGeom>
          <a:noFill/>
          <a:ln/>
        </p:spPr>
        <p:txBody>
          <a:bodyPr wrap="none" lIns="0" tIns="0" rIns="0" bIns="0" rtlCol="0" anchor="t"/>
          <a:lstStyle/>
          <a:p>
            <a:pPr algn="ctr" indent="0" marL="0">
              <a:lnSpc>
                <a:spcPts val="11150"/>
              </a:lnSpc>
              <a:buNone/>
            </a:pPr>
            <a:r>
              <a:rPr lang="en-US" sz="8900" dirty="0">
                <a:solidFill>
                  <a:srgbClr val="FFFFFF"/>
                </a:solidFill>
                <a:latin typeface="Saira Medium" pitchFamily="34" charset="0"/>
                <a:ea typeface="Saira Medium" pitchFamily="34" charset="-122"/>
                <a:cs typeface="Saira Medium" pitchFamily="34" charset="-120"/>
              </a:rPr>
              <a:t>1-Introduction</a:t>
            </a:r>
            <a:endParaRPr lang="en-US" sz="8900" dirty="0"/>
          </a:p>
        </p:txBody>
      </p:sp>
      <p:sp>
        <p:nvSpPr>
          <p:cNvPr id="3" name="Text 1"/>
          <p:cNvSpPr/>
          <p:nvPr/>
        </p:nvSpPr>
        <p:spPr>
          <a:xfrm>
            <a:off x="793790" y="4868942"/>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0098" y="791170"/>
            <a:ext cx="5572601" cy="696516"/>
          </a:xfrm>
          <a:prstGeom prst="rect">
            <a:avLst/>
          </a:prstGeom>
          <a:noFill/>
          <a:ln/>
        </p:spPr>
        <p:txBody>
          <a:bodyPr wrap="none" lIns="0" tIns="0" rIns="0" bIns="0" rtlCol="0" anchor="t"/>
          <a:lstStyle/>
          <a:p>
            <a:pPr indent="0" marL="0">
              <a:lnSpc>
                <a:spcPts val="5450"/>
              </a:lnSpc>
              <a:buNone/>
            </a:pPr>
            <a:r>
              <a:rPr lang="en-US" sz="4350" dirty="0">
                <a:solidFill>
                  <a:srgbClr val="FFFFFF"/>
                </a:solidFill>
                <a:latin typeface="Saira Medium" pitchFamily="34" charset="0"/>
                <a:ea typeface="Saira Medium" pitchFamily="34" charset="-122"/>
                <a:cs typeface="Saira Medium" pitchFamily="34" charset="-120"/>
              </a:rPr>
              <a:t>Dataset Overview</a:t>
            </a:r>
            <a:endParaRPr lang="en-US" sz="4350" dirty="0"/>
          </a:p>
        </p:txBody>
      </p:sp>
      <p:sp>
        <p:nvSpPr>
          <p:cNvPr id="3" name="Text 1"/>
          <p:cNvSpPr/>
          <p:nvPr/>
        </p:nvSpPr>
        <p:spPr>
          <a:xfrm>
            <a:off x="780098" y="1933456"/>
            <a:ext cx="13070205" cy="1069777"/>
          </a:xfrm>
          <a:prstGeom prst="rect">
            <a:avLst/>
          </a:prstGeom>
          <a:noFill/>
          <a:ln/>
        </p:spPr>
        <p:txBody>
          <a:bodyPr wrap="square" lIns="0" tIns="0" rIns="0" bIns="0" rtlCol="0" anchor="t"/>
          <a:lstStyle/>
          <a:p>
            <a:pPr indent="0" marL="0">
              <a:lnSpc>
                <a:spcPts val="2800"/>
              </a:lnSpc>
              <a:buNone/>
            </a:pPr>
            <a:r>
              <a:rPr lang="en-US" sz="1750" dirty="0">
                <a:solidFill>
                  <a:srgbClr val="E5E0DF"/>
                </a:solidFill>
                <a:latin typeface="Roboto" pitchFamily="34" charset="0"/>
                <a:ea typeface="Roboto" pitchFamily="34" charset="-122"/>
                <a:cs typeface="Roboto" pitchFamily="34" charset="-120"/>
              </a:rPr>
              <a:t>This dataset offers an overview of the supply chain process by including key components like orders, products, customers, stores, sales transactions, and shipping logistics. Its star schema structure enables easy analysis and insights into the flow of goods and services.</a:t>
            </a:r>
            <a:endParaRPr lang="en-US" sz="1750" dirty="0"/>
          </a:p>
        </p:txBody>
      </p:sp>
      <p:sp>
        <p:nvSpPr>
          <p:cNvPr id="4" name="Shape 2"/>
          <p:cNvSpPr/>
          <p:nvPr/>
        </p:nvSpPr>
        <p:spPr>
          <a:xfrm>
            <a:off x="780098" y="3504724"/>
            <a:ext cx="501491" cy="501491"/>
          </a:xfrm>
          <a:prstGeom prst="roundRect">
            <a:avLst>
              <a:gd name="adj" fmla="val 40004"/>
            </a:avLst>
          </a:prstGeom>
          <a:solidFill>
            <a:srgbClr val="030303"/>
          </a:solidFill>
          <a:ln w="22860">
            <a:solidFill>
              <a:srgbClr val="FC8337"/>
            </a:solidFill>
            <a:prstDash val="solid"/>
          </a:ln>
        </p:spPr>
      </p:sp>
      <p:sp>
        <p:nvSpPr>
          <p:cNvPr id="5" name="Text 3"/>
          <p:cNvSpPr/>
          <p:nvPr/>
        </p:nvSpPr>
        <p:spPr>
          <a:xfrm>
            <a:off x="966788" y="3588306"/>
            <a:ext cx="128111" cy="334328"/>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1</a:t>
            </a:r>
            <a:endParaRPr lang="en-US" sz="2600" dirty="0"/>
          </a:p>
        </p:txBody>
      </p:sp>
      <p:sp>
        <p:nvSpPr>
          <p:cNvPr id="6" name="Text 4"/>
          <p:cNvSpPr/>
          <p:nvPr/>
        </p:nvSpPr>
        <p:spPr>
          <a:xfrm>
            <a:off x="1504474" y="3504724"/>
            <a:ext cx="2786301" cy="348258"/>
          </a:xfrm>
          <a:prstGeom prst="rect">
            <a:avLst/>
          </a:prstGeom>
          <a:noFill/>
          <a:ln/>
        </p:spPr>
        <p:txBody>
          <a:bodyPr wrap="none" lIns="0" tIns="0" rIns="0" bIns="0" rtlCol="0" anchor="t"/>
          <a:lstStyle/>
          <a:p>
            <a:pPr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Sales</a:t>
            </a:r>
            <a:endParaRPr lang="en-US" sz="2150" dirty="0"/>
          </a:p>
        </p:txBody>
      </p:sp>
      <p:sp>
        <p:nvSpPr>
          <p:cNvPr id="7" name="Text 5"/>
          <p:cNvSpPr/>
          <p:nvPr/>
        </p:nvSpPr>
        <p:spPr>
          <a:xfrm>
            <a:off x="1504474" y="3986689"/>
            <a:ext cx="3483769" cy="1426369"/>
          </a:xfrm>
          <a:prstGeom prst="rect">
            <a:avLst/>
          </a:prstGeom>
          <a:noFill/>
          <a:ln/>
        </p:spPr>
        <p:txBody>
          <a:bodyPr wrap="square" lIns="0" tIns="0" rIns="0" bIns="0" rtlCol="0" anchor="t"/>
          <a:lstStyle/>
          <a:p>
            <a:pPr indent="0" marL="0">
              <a:lnSpc>
                <a:spcPts val="2800"/>
              </a:lnSpc>
              <a:buNone/>
            </a:pPr>
            <a:r>
              <a:rPr lang="en-US" sz="1750" dirty="0">
                <a:solidFill>
                  <a:srgbClr val="E5E0DF"/>
                </a:solidFill>
                <a:latin typeface="Roboto" pitchFamily="34" charset="0"/>
                <a:ea typeface="Roboto" pitchFamily="34" charset="-122"/>
                <a:cs typeface="Roboto" pitchFamily="34" charset="-120"/>
              </a:rPr>
              <a:t>Records of sales transactions, including order details, product pricing, discounts, and total sales amounts</a:t>
            </a:r>
            <a:endParaRPr lang="en-US" sz="1750" dirty="0"/>
          </a:p>
        </p:txBody>
      </p:sp>
      <p:sp>
        <p:nvSpPr>
          <p:cNvPr id="8" name="Shape 6"/>
          <p:cNvSpPr/>
          <p:nvPr/>
        </p:nvSpPr>
        <p:spPr>
          <a:xfrm>
            <a:off x="5211128" y="3504724"/>
            <a:ext cx="501491" cy="501491"/>
          </a:xfrm>
          <a:prstGeom prst="roundRect">
            <a:avLst>
              <a:gd name="adj" fmla="val 40004"/>
            </a:avLst>
          </a:prstGeom>
          <a:solidFill>
            <a:srgbClr val="030303"/>
          </a:solidFill>
          <a:ln w="22860">
            <a:solidFill>
              <a:srgbClr val="FC8337"/>
            </a:solidFill>
            <a:prstDash val="solid"/>
          </a:ln>
        </p:spPr>
      </p:sp>
      <p:sp>
        <p:nvSpPr>
          <p:cNvPr id="9" name="Text 7"/>
          <p:cNvSpPr/>
          <p:nvPr/>
        </p:nvSpPr>
        <p:spPr>
          <a:xfrm>
            <a:off x="5359718" y="3588306"/>
            <a:ext cx="204311" cy="334328"/>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2</a:t>
            </a:r>
            <a:endParaRPr lang="en-US" sz="2600" dirty="0"/>
          </a:p>
        </p:txBody>
      </p:sp>
      <p:sp>
        <p:nvSpPr>
          <p:cNvPr id="10" name="Text 8"/>
          <p:cNvSpPr/>
          <p:nvPr/>
        </p:nvSpPr>
        <p:spPr>
          <a:xfrm>
            <a:off x="5935504" y="3504724"/>
            <a:ext cx="2786301" cy="348258"/>
          </a:xfrm>
          <a:prstGeom prst="rect">
            <a:avLst/>
          </a:prstGeom>
          <a:noFill/>
          <a:ln/>
        </p:spPr>
        <p:txBody>
          <a:bodyPr wrap="none" lIns="0" tIns="0" rIns="0" bIns="0" rtlCol="0" anchor="t"/>
          <a:lstStyle/>
          <a:p>
            <a:pPr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Transactions </a:t>
            </a:r>
            <a:endParaRPr lang="en-US" sz="2150" dirty="0"/>
          </a:p>
        </p:txBody>
      </p:sp>
      <p:sp>
        <p:nvSpPr>
          <p:cNvPr id="11" name="Text 9"/>
          <p:cNvSpPr/>
          <p:nvPr/>
        </p:nvSpPr>
        <p:spPr>
          <a:xfrm>
            <a:off x="5935504" y="3986689"/>
            <a:ext cx="3483769" cy="1069777"/>
          </a:xfrm>
          <a:prstGeom prst="rect">
            <a:avLst/>
          </a:prstGeom>
          <a:noFill/>
          <a:ln/>
        </p:spPr>
        <p:txBody>
          <a:bodyPr wrap="square" lIns="0" tIns="0" rIns="0" bIns="0" rtlCol="0" anchor="t"/>
          <a:lstStyle/>
          <a:p>
            <a:pPr indent="0" marL="0">
              <a:lnSpc>
                <a:spcPts val="2800"/>
              </a:lnSpc>
              <a:buNone/>
            </a:pPr>
            <a:r>
              <a:rPr lang="en-US" sz="1750" dirty="0">
                <a:solidFill>
                  <a:srgbClr val="E5E0DF"/>
                </a:solidFill>
                <a:latin typeface="Roboto" pitchFamily="34" charset="0"/>
                <a:ea typeface="Roboto" pitchFamily="34" charset="-122"/>
                <a:cs typeface="Roboto" pitchFamily="34" charset="-120"/>
              </a:rPr>
              <a:t>Information on order IDs, item codes, and financial metrics such as earnings and profit per order</a:t>
            </a:r>
            <a:endParaRPr lang="en-US" sz="1750" dirty="0"/>
          </a:p>
        </p:txBody>
      </p:sp>
      <p:sp>
        <p:nvSpPr>
          <p:cNvPr id="12" name="Shape 10"/>
          <p:cNvSpPr/>
          <p:nvPr/>
        </p:nvSpPr>
        <p:spPr>
          <a:xfrm>
            <a:off x="9642158" y="3504724"/>
            <a:ext cx="501491" cy="501491"/>
          </a:xfrm>
          <a:prstGeom prst="roundRect">
            <a:avLst>
              <a:gd name="adj" fmla="val 40004"/>
            </a:avLst>
          </a:prstGeom>
          <a:solidFill>
            <a:srgbClr val="030303"/>
          </a:solidFill>
          <a:ln w="22860">
            <a:solidFill>
              <a:srgbClr val="FC8337"/>
            </a:solidFill>
            <a:prstDash val="solid"/>
          </a:ln>
        </p:spPr>
      </p:sp>
      <p:sp>
        <p:nvSpPr>
          <p:cNvPr id="13" name="Text 11"/>
          <p:cNvSpPr/>
          <p:nvPr/>
        </p:nvSpPr>
        <p:spPr>
          <a:xfrm>
            <a:off x="9791938" y="3588306"/>
            <a:ext cx="201930" cy="334328"/>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3</a:t>
            </a:r>
            <a:endParaRPr lang="en-US" sz="2600" dirty="0"/>
          </a:p>
        </p:txBody>
      </p:sp>
      <p:sp>
        <p:nvSpPr>
          <p:cNvPr id="14" name="Text 12"/>
          <p:cNvSpPr/>
          <p:nvPr/>
        </p:nvSpPr>
        <p:spPr>
          <a:xfrm>
            <a:off x="10366534" y="3504724"/>
            <a:ext cx="2972395" cy="348258"/>
          </a:xfrm>
          <a:prstGeom prst="rect">
            <a:avLst/>
          </a:prstGeom>
          <a:noFill/>
          <a:ln/>
        </p:spPr>
        <p:txBody>
          <a:bodyPr wrap="none" lIns="0" tIns="0" rIns="0" bIns="0" rtlCol="0" anchor="t"/>
          <a:lstStyle/>
          <a:p>
            <a:pPr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Customer Interactions :</a:t>
            </a:r>
            <a:endParaRPr lang="en-US" sz="2150" dirty="0"/>
          </a:p>
        </p:txBody>
      </p:sp>
      <p:sp>
        <p:nvSpPr>
          <p:cNvPr id="15" name="Text 13"/>
          <p:cNvSpPr/>
          <p:nvPr/>
        </p:nvSpPr>
        <p:spPr>
          <a:xfrm>
            <a:off x="10366534" y="3986689"/>
            <a:ext cx="3483769" cy="1782961"/>
          </a:xfrm>
          <a:prstGeom prst="rect">
            <a:avLst/>
          </a:prstGeom>
          <a:noFill/>
          <a:ln/>
        </p:spPr>
        <p:txBody>
          <a:bodyPr wrap="square" lIns="0" tIns="0" rIns="0" bIns="0" rtlCol="0" anchor="t"/>
          <a:lstStyle/>
          <a:p>
            <a:pPr indent="0" marL="0">
              <a:lnSpc>
                <a:spcPts val="2800"/>
              </a:lnSpc>
              <a:buNone/>
            </a:pPr>
            <a:r>
              <a:rPr lang="en-US" sz="1750" dirty="0">
                <a:solidFill>
                  <a:srgbClr val="E5E0DF"/>
                </a:solidFill>
                <a:latin typeface="Roboto" pitchFamily="34" charset="0"/>
                <a:ea typeface="Roboto" pitchFamily="34" charset="-122"/>
                <a:cs typeface="Roboto" pitchFamily="34" charset="-120"/>
              </a:rPr>
              <a:t>Data on customer profiles, including contact details, segmentation (e.g., Consumer, Corporate), and geographical locations</a:t>
            </a:r>
            <a:endParaRPr lang="en-US" sz="1750" dirty="0"/>
          </a:p>
        </p:txBody>
      </p:sp>
      <p:sp>
        <p:nvSpPr>
          <p:cNvPr id="16" name="Shape 14"/>
          <p:cNvSpPr/>
          <p:nvPr/>
        </p:nvSpPr>
        <p:spPr>
          <a:xfrm>
            <a:off x="780098" y="6243280"/>
            <a:ext cx="501491" cy="501491"/>
          </a:xfrm>
          <a:prstGeom prst="roundRect">
            <a:avLst>
              <a:gd name="adj" fmla="val 40004"/>
            </a:avLst>
          </a:prstGeom>
          <a:solidFill>
            <a:srgbClr val="030303"/>
          </a:solidFill>
          <a:ln w="22860">
            <a:solidFill>
              <a:srgbClr val="FC8337"/>
            </a:solidFill>
            <a:prstDash val="solid"/>
          </a:ln>
        </p:spPr>
      </p:sp>
      <p:sp>
        <p:nvSpPr>
          <p:cNvPr id="17" name="Text 15"/>
          <p:cNvSpPr/>
          <p:nvPr/>
        </p:nvSpPr>
        <p:spPr>
          <a:xfrm>
            <a:off x="922972" y="6326862"/>
            <a:ext cx="215622" cy="334328"/>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4</a:t>
            </a:r>
            <a:endParaRPr lang="en-US" sz="2600" dirty="0"/>
          </a:p>
        </p:txBody>
      </p:sp>
      <p:sp>
        <p:nvSpPr>
          <p:cNvPr id="18" name="Text 16"/>
          <p:cNvSpPr/>
          <p:nvPr/>
        </p:nvSpPr>
        <p:spPr>
          <a:xfrm>
            <a:off x="1504474" y="6243280"/>
            <a:ext cx="2786301" cy="348258"/>
          </a:xfrm>
          <a:prstGeom prst="rect">
            <a:avLst/>
          </a:prstGeom>
          <a:noFill/>
          <a:ln/>
        </p:spPr>
        <p:txBody>
          <a:bodyPr wrap="none" lIns="0" tIns="0" rIns="0" bIns="0" rtlCol="0" anchor="t"/>
          <a:lstStyle/>
          <a:p>
            <a:pPr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Shipping Logistics :</a:t>
            </a:r>
            <a:endParaRPr lang="en-US" sz="2150" dirty="0"/>
          </a:p>
        </p:txBody>
      </p:sp>
      <p:sp>
        <p:nvSpPr>
          <p:cNvPr id="19" name="Text 17"/>
          <p:cNvSpPr/>
          <p:nvPr/>
        </p:nvSpPr>
        <p:spPr>
          <a:xfrm>
            <a:off x="1504474" y="6725245"/>
            <a:ext cx="5699284" cy="713184"/>
          </a:xfrm>
          <a:prstGeom prst="rect">
            <a:avLst/>
          </a:prstGeom>
          <a:noFill/>
          <a:ln/>
        </p:spPr>
        <p:txBody>
          <a:bodyPr wrap="square" lIns="0" tIns="0" rIns="0" bIns="0" rtlCol="0" anchor="t"/>
          <a:lstStyle/>
          <a:p>
            <a:pPr indent="0" marL="0">
              <a:lnSpc>
                <a:spcPts val="2800"/>
              </a:lnSpc>
              <a:buNone/>
            </a:pPr>
            <a:r>
              <a:rPr lang="en-US" sz="1750" dirty="0">
                <a:solidFill>
                  <a:srgbClr val="E5E0DF"/>
                </a:solidFill>
                <a:latin typeface="Roboto" pitchFamily="34" charset="0"/>
                <a:ea typeface="Roboto" pitchFamily="34" charset="-122"/>
                <a:cs typeface="Roboto" pitchFamily="34" charset="-120"/>
              </a:rPr>
              <a:t>Insights into shipping times, including Real vs. scheduled delivery durations, shipping methods, and delivery status</a:t>
            </a:r>
            <a:endParaRPr lang="en-US" sz="1750" dirty="0"/>
          </a:p>
        </p:txBody>
      </p:sp>
      <p:sp>
        <p:nvSpPr>
          <p:cNvPr id="20" name="Shape 18"/>
          <p:cNvSpPr/>
          <p:nvPr/>
        </p:nvSpPr>
        <p:spPr>
          <a:xfrm>
            <a:off x="7426642" y="6243280"/>
            <a:ext cx="501491" cy="501491"/>
          </a:xfrm>
          <a:prstGeom prst="roundRect">
            <a:avLst>
              <a:gd name="adj" fmla="val 40004"/>
            </a:avLst>
          </a:prstGeom>
          <a:solidFill>
            <a:srgbClr val="030303"/>
          </a:solidFill>
          <a:ln w="22860">
            <a:solidFill>
              <a:srgbClr val="FC8337"/>
            </a:solidFill>
            <a:prstDash val="solid"/>
          </a:ln>
        </p:spPr>
      </p:sp>
      <p:sp>
        <p:nvSpPr>
          <p:cNvPr id="21" name="Text 19"/>
          <p:cNvSpPr/>
          <p:nvPr/>
        </p:nvSpPr>
        <p:spPr>
          <a:xfrm>
            <a:off x="7573566" y="6326862"/>
            <a:ext cx="207645" cy="334328"/>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5</a:t>
            </a:r>
            <a:endParaRPr lang="en-US" sz="2600" dirty="0"/>
          </a:p>
        </p:txBody>
      </p:sp>
      <p:sp>
        <p:nvSpPr>
          <p:cNvPr id="22" name="Text 20"/>
          <p:cNvSpPr/>
          <p:nvPr/>
        </p:nvSpPr>
        <p:spPr>
          <a:xfrm>
            <a:off x="8151019" y="6243280"/>
            <a:ext cx="2931438" cy="348258"/>
          </a:xfrm>
          <a:prstGeom prst="rect">
            <a:avLst/>
          </a:prstGeom>
          <a:noFill/>
          <a:ln/>
        </p:spPr>
        <p:txBody>
          <a:bodyPr wrap="none" lIns="0" tIns="0" rIns="0" bIns="0" rtlCol="0" anchor="t"/>
          <a:lstStyle/>
          <a:p>
            <a:pPr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Product Management :</a:t>
            </a:r>
            <a:endParaRPr lang="en-US" sz="2150" dirty="0"/>
          </a:p>
        </p:txBody>
      </p:sp>
      <p:sp>
        <p:nvSpPr>
          <p:cNvPr id="23" name="Text 21"/>
          <p:cNvSpPr/>
          <p:nvPr/>
        </p:nvSpPr>
        <p:spPr>
          <a:xfrm>
            <a:off x="8151019" y="6725245"/>
            <a:ext cx="5699284" cy="713184"/>
          </a:xfrm>
          <a:prstGeom prst="rect">
            <a:avLst/>
          </a:prstGeom>
          <a:noFill/>
          <a:ln/>
        </p:spPr>
        <p:txBody>
          <a:bodyPr wrap="square" lIns="0" tIns="0" rIns="0" bIns="0" rtlCol="0" anchor="t"/>
          <a:lstStyle/>
          <a:p>
            <a:pPr indent="0" marL="0">
              <a:lnSpc>
                <a:spcPts val="2800"/>
              </a:lnSpc>
              <a:buNone/>
            </a:pPr>
            <a:r>
              <a:rPr lang="en-US" sz="1750" dirty="0">
                <a:solidFill>
                  <a:srgbClr val="E5E0DF"/>
                </a:solidFill>
                <a:latin typeface="Roboto" pitchFamily="34" charset="0"/>
                <a:ea typeface="Roboto" pitchFamily="34" charset="-122"/>
                <a:cs typeface="Roboto" pitchFamily="34" charset="-120"/>
              </a:rPr>
              <a:t>Details on product IDs, names, descriptions, pricing, and availability status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8692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Goals</a:t>
            </a:r>
            <a:endParaRPr lang="en-US" sz="4450" dirty="0"/>
          </a:p>
        </p:txBody>
      </p:sp>
      <p:sp>
        <p:nvSpPr>
          <p:cNvPr id="3" name="Shape 1"/>
          <p:cNvSpPr/>
          <p:nvPr/>
        </p:nvSpPr>
        <p:spPr>
          <a:xfrm>
            <a:off x="793790" y="2504480"/>
            <a:ext cx="510302" cy="510302"/>
          </a:xfrm>
          <a:prstGeom prst="roundRect">
            <a:avLst>
              <a:gd name="adj" fmla="val 40005"/>
            </a:avLst>
          </a:prstGeom>
          <a:solidFill>
            <a:srgbClr val="030303"/>
          </a:solidFill>
          <a:ln w="22860">
            <a:solidFill>
              <a:srgbClr val="FC8337"/>
            </a:solidFill>
            <a:prstDash val="solid"/>
          </a:ln>
        </p:spPr>
      </p:sp>
      <p:sp>
        <p:nvSpPr>
          <p:cNvPr id="4" name="Text 2"/>
          <p:cNvSpPr/>
          <p:nvPr/>
        </p:nvSpPr>
        <p:spPr>
          <a:xfrm>
            <a:off x="983694" y="2589490"/>
            <a:ext cx="13037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5" name="Text 3"/>
          <p:cNvSpPr/>
          <p:nvPr/>
        </p:nvSpPr>
        <p:spPr>
          <a:xfrm>
            <a:off x="1530906" y="2504480"/>
            <a:ext cx="3805476" cy="425291"/>
          </a:xfrm>
          <a:prstGeom prst="rect">
            <a:avLst/>
          </a:prstGeom>
          <a:noFill/>
          <a:ln/>
        </p:spPr>
        <p:txBody>
          <a:bodyPr wrap="none" lIns="0" tIns="0" rIns="0" bIns="0" rtlCol="0" anchor="t"/>
          <a:lstStyle/>
          <a:p>
            <a:pPr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Personalize Interactions</a:t>
            </a:r>
            <a:endParaRPr lang="en-US" sz="2650" dirty="0"/>
          </a:p>
        </p:txBody>
      </p:sp>
      <p:sp>
        <p:nvSpPr>
          <p:cNvPr id="6" name="Text 4"/>
          <p:cNvSpPr/>
          <p:nvPr/>
        </p:nvSpPr>
        <p:spPr>
          <a:xfrm>
            <a:off x="1530906" y="3065859"/>
            <a:ext cx="5670947"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Use customer data to tailor marketing and enhance service.</a:t>
            </a:r>
            <a:endParaRPr lang="en-US" sz="1750" dirty="0"/>
          </a:p>
        </p:txBody>
      </p:sp>
      <p:sp>
        <p:nvSpPr>
          <p:cNvPr id="7" name="Shape 5"/>
          <p:cNvSpPr/>
          <p:nvPr/>
        </p:nvSpPr>
        <p:spPr>
          <a:xfrm>
            <a:off x="7428667" y="2504480"/>
            <a:ext cx="510302" cy="510302"/>
          </a:xfrm>
          <a:prstGeom prst="roundRect">
            <a:avLst>
              <a:gd name="adj" fmla="val 40005"/>
            </a:avLst>
          </a:prstGeom>
          <a:solidFill>
            <a:srgbClr val="030303"/>
          </a:solidFill>
          <a:ln w="22860">
            <a:solidFill>
              <a:srgbClr val="FC8337"/>
            </a:solidFill>
            <a:prstDash val="solid"/>
          </a:ln>
        </p:spPr>
      </p:sp>
      <p:sp>
        <p:nvSpPr>
          <p:cNvPr id="8" name="Text 6"/>
          <p:cNvSpPr/>
          <p:nvPr/>
        </p:nvSpPr>
        <p:spPr>
          <a:xfrm>
            <a:off x="7579876" y="2589490"/>
            <a:ext cx="20788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9" name="Text 7"/>
          <p:cNvSpPr/>
          <p:nvPr/>
        </p:nvSpPr>
        <p:spPr>
          <a:xfrm>
            <a:off x="8165783" y="2504480"/>
            <a:ext cx="3402330" cy="425291"/>
          </a:xfrm>
          <a:prstGeom prst="rect">
            <a:avLst/>
          </a:prstGeom>
          <a:noFill/>
          <a:ln/>
        </p:spPr>
        <p:txBody>
          <a:bodyPr wrap="none" lIns="0" tIns="0" rIns="0" bIns="0" rtlCol="0" anchor="t"/>
          <a:lstStyle/>
          <a:p>
            <a:pPr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Evaluate Products</a:t>
            </a:r>
            <a:endParaRPr lang="en-US" sz="2650" dirty="0"/>
          </a:p>
        </p:txBody>
      </p:sp>
      <p:sp>
        <p:nvSpPr>
          <p:cNvPr id="10" name="Text 8"/>
          <p:cNvSpPr/>
          <p:nvPr/>
        </p:nvSpPr>
        <p:spPr>
          <a:xfrm>
            <a:off x="8165783" y="3065859"/>
            <a:ext cx="5670947"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Assess product performance to guide inventory and development decisions</a:t>
            </a:r>
            <a:endParaRPr lang="en-US" sz="1750" dirty="0"/>
          </a:p>
        </p:txBody>
      </p:sp>
      <p:sp>
        <p:nvSpPr>
          <p:cNvPr id="11" name="Shape 9"/>
          <p:cNvSpPr/>
          <p:nvPr/>
        </p:nvSpPr>
        <p:spPr>
          <a:xfrm>
            <a:off x="793790" y="4273629"/>
            <a:ext cx="510302" cy="510302"/>
          </a:xfrm>
          <a:prstGeom prst="roundRect">
            <a:avLst>
              <a:gd name="adj" fmla="val 40005"/>
            </a:avLst>
          </a:prstGeom>
          <a:solidFill>
            <a:srgbClr val="030303"/>
          </a:solidFill>
          <a:ln w="22860">
            <a:solidFill>
              <a:srgbClr val="FC8337"/>
            </a:solidFill>
            <a:prstDash val="solid"/>
          </a:ln>
        </p:spPr>
      </p:sp>
      <p:sp>
        <p:nvSpPr>
          <p:cNvPr id="12" name="Text 10"/>
          <p:cNvSpPr/>
          <p:nvPr/>
        </p:nvSpPr>
        <p:spPr>
          <a:xfrm>
            <a:off x="946190" y="4358640"/>
            <a:ext cx="205502"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3" name="Text 11"/>
          <p:cNvSpPr/>
          <p:nvPr/>
        </p:nvSpPr>
        <p:spPr>
          <a:xfrm>
            <a:off x="1530906" y="4273629"/>
            <a:ext cx="3402330" cy="425291"/>
          </a:xfrm>
          <a:prstGeom prst="rect">
            <a:avLst/>
          </a:prstGeom>
          <a:noFill/>
          <a:ln/>
        </p:spPr>
        <p:txBody>
          <a:bodyPr wrap="none" lIns="0" tIns="0" rIns="0" bIns="0" rtlCol="0" anchor="t"/>
          <a:lstStyle/>
          <a:p>
            <a:pPr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Increase Revenue</a:t>
            </a:r>
            <a:endParaRPr lang="en-US" sz="2650" dirty="0"/>
          </a:p>
        </p:txBody>
      </p:sp>
      <p:sp>
        <p:nvSpPr>
          <p:cNvPr id="14" name="Text 12"/>
          <p:cNvSpPr/>
          <p:nvPr/>
        </p:nvSpPr>
        <p:spPr>
          <a:xfrm>
            <a:off x="1530906" y="4835009"/>
            <a:ext cx="5670947"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Analyze sales data to refine pricing strategies, promotions, and sales tactics to boost overall revenue</a:t>
            </a:r>
            <a:endParaRPr lang="en-US" sz="1750" dirty="0"/>
          </a:p>
        </p:txBody>
      </p:sp>
      <p:sp>
        <p:nvSpPr>
          <p:cNvPr id="15" name="Shape 13"/>
          <p:cNvSpPr/>
          <p:nvPr/>
        </p:nvSpPr>
        <p:spPr>
          <a:xfrm>
            <a:off x="7428667" y="4273629"/>
            <a:ext cx="510302" cy="510302"/>
          </a:xfrm>
          <a:prstGeom prst="roundRect">
            <a:avLst>
              <a:gd name="adj" fmla="val 40005"/>
            </a:avLst>
          </a:prstGeom>
          <a:solidFill>
            <a:srgbClr val="030303"/>
          </a:solidFill>
          <a:ln w="22860">
            <a:solidFill>
              <a:srgbClr val="FC8337"/>
            </a:solidFill>
            <a:prstDash val="solid"/>
          </a:ln>
        </p:spPr>
      </p:sp>
      <p:sp>
        <p:nvSpPr>
          <p:cNvPr id="16" name="Text 14"/>
          <p:cNvSpPr/>
          <p:nvPr/>
        </p:nvSpPr>
        <p:spPr>
          <a:xfrm>
            <a:off x="7574042" y="4358640"/>
            <a:ext cx="219432"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4</a:t>
            </a:r>
            <a:endParaRPr lang="en-US" sz="2650" dirty="0"/>
          </a:p>
        </p:txBody>
      </p:sp>
      <p:sp>
        <p:nvSpPr>
          <p:cNvPr id="17" name="Text 15"/>
          <p:cNvSpPr/>
          <p:nvPr/>
        </p:nvSpPr>
        <p:spPr>
          <a:xfrm>
            <a:off x="8165783" y="4273629"/>
            <a:ext cx="3402330" cy="425291"/>
          </a:xfrm>
          <a:prstGeom prst="rect">
            <a:avLst/>
          </a:prstGeom>
          <a:noFill/>
          <a:ln/>
        </p:spPr>
        <p:txBody>
          <a:bodyPr wrap="none" lIns="0" tIns="0" rIns="0" bIns="0" rtlCol="0" anchor="t"/>
          <a:lstStyle/>
          <a:p>
            <a:pPr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Optimize Shipping:</a:t>
            </a:r>
            <a:endParaRPr lang="en-US" sz="2650" dirty="0"/>
          </a:p>
        </p:txBody>
      </p:sp>
      <p:sp>
        <p:nvSpPr>
          <p:cNvPr id="18" name="Text 16"/>
          <p:cNvSpPr/>
          <p:nvPr/>
        </p:nvSpPr>
        <p:spPr>
          <a:xfrm>
            <a:off x="8165783" y="4835009"/>
            <a:ext cx="5670947"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Improve shipping accuracy and reduce delays by analyzing Real vs. scheduled shipping times</a:t>
            </a:r>
            <a:endParaRPr lang="en-US" sz="1750" dirty="0"/>
          </a:p>
        </p:txBody>
      </p:sp>
      <p:sp>
        <p:nvSpPr>
          <p:cNvPr id="19" name="Shape 17"/>
          <p:cNvSpPr/>
          <p:nvPr/>
        </p:nvSpPr>
        <p:spPr>
          <a:xfrm>
            <a:off x="793790" y="5815965"/>
            <a:ext cx="13042821" cy="1326713"/>
          </a:xfrm>
          <a:prstGeom prst="roundRect">
            <a:avLst>
              <a:gd name="adj" fmla="val 15387"/>
            </a:avLst>
          </a:prstGeom>
          <a:solidFill>
            <a:srgbClr val="183A13"/>
          </a:solidFill>
          <a:ln/>
        </p:spPr>
      </p:sp>
      <p:pic>
        <p:nvPicPr>
          <p:cNvPr id="20" name="Image 0" descr="preencoded.png">    </p:cNvPr>
          <p:cNvPicPr>
            <a:picLocks noChangeAspect="1"/>
          </p:cNvPicPr>
          <p:nvPr/>
        </p:nvPicPr>
        <p:blipFill>
          <a:blip r:embed="rId1"/>
          <a:stretch>
            <a:fillRect/>
          </a:stretch>
        </p:blipFill>
        <p:spPr>
          <a:xfrm>
            <a:off x="1020604" y="6160056"/>
            <a:ext cx="283488" cy="226814"/>
          </a:xfrm>
          <a:prstGeom prst="rect">
            <a:avLst/>
          </a:prstGeom>
        </p:spPr>
      </p:pic>
      <p:sp>
        <p:nvSpPr>
          <p:cNvPr id="21" name="Text 18"/>
          <p:cNvSpPr/>
          <p:nvPr/>
        </p:nvSpPr>
        <p:spPr>
          <a:xfrm>
            <a:off x="1530906" y="6099453"/>
            <a:ext cx="12078891" cy="725805"/>
          </a:xfrm>
          <a:prstGeom prst="rect">
            <a:avLst/>
          </a:prstGeom>
          <a:noFill/>
          <a:ln/>
        </p:spPr>
        <p:txBody>
          <a:bodyPr wrap="square" lIns="0" tIns="0" rIns="0" bIns="0" rtlCol="0" anchor="t"/>
          <a:lstStyle/>
          <a:p>
            <a:pPr indent="0" marL="0">
              <a:lnSpc>
                <a:spcPts val="2850"/>
              </a:lnSpc>
              <a:buNone/>
            </a:pPr>
            <a:r>
              <a:rPr lang="en-US" sz="1750" dirty="0">
                <a:solidFill>
                  <a:srgbClr val="FFFFFF"/>
                </a:solidFill>
                <a:latin typeface="Roboto" pitchFamily="34" charset="0"/>
                <a:ea typeface="Roboto" pitchFamily="34" charset="-122"/>
                <a:cs typeface="Roboto" pitchFamily="34" charset="-120"/>
              </a:rPr>
              <a:t>This project aims to leverage data-driven insights to drive improvements in operational efficiency, customer satisfaction, financial performance, product management, and market understanding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644491" y="3405902"/>
            <a:ext cx="11341298" cy="1417677"/>
          </a:xfrm>
          <a:prstGeom prst="rect">
            <a:avLst/>
          </a:prstGeom>
          <a:noFill/>
          <a:ln/>
        </p:spPr>
        <p:txBody>
          <a:bodyPr wrap="none" lIns="0" tIns="0" rIns="0" bIns="0" rtlCol="0" anchor="t"/>
          <a:lstStyle/>
          <a:p>
            <a:pPr algn="ctr" indent="0" marL="0">
              <a:lnSpc>
                <a:spcPts val="11150"/>
              </a:lnSpc>
              <a:buNone/>
            </a:pPr>
            <a:r>
              <a:rPr lang="en-US" sz="8900" dirty="0">
                <a:solidFill>
                  <a:srgbClr val="FFFFFF"/>
                </a:solidFill>
                <a:latin typeface="Saira Medium" pitchFamily="34" charset="0"/>
                <a:ea typeface="Saira Medium" pitchFamily="34" charset="-122"/>
                <a:cs typeface="Saira Medium" pitchFamily="34" charset="-120"/>
              </a:rPr>
              <a:t>2-Database Design</a:t>
            </a:r>
            <a:endParaRPr lang="en-US" sz="8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3870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Database Design</a:t>
            </a:r>
            <a:endParaRPr lang="en-US" sz="4450" dirty="0"/>
          </a:p>
        </p:txBody>
      </p:sp>
      <p:pic>
        <p:nvPicPr>
          <p:cNvPr id="3" name="Image 0" descr="preencoded.png">    </p:cNvPr>
          <p:cNvPicPr>
            <a:picLocks noChangeAspect="1"/>
          </p:cNvPicPr>
          <p:nvPr/>
        </p:nvPicPr>
        <p:blipFill>
          <a:blip r:embed="rId1"/>
          <a:stretch>
            <a:fillRect/>
          </a:stretch>
        </p:blipFill>
        <p:spPr>
          <a:xfrm>
            <a:off x="793790" y="2201108"/>
            <a:ext cx="3260646" cy="907256"/>
          </a:xfrm>
          <a:prstGeom prst="rect">
            <a:avLst/>
          </a:prstGeom>
        </p:spPr>
      </p:pic>
      <p:sp>
        <p:nvSpPr>
          <p:cNvPr id="4" name="Text 1"/>
          <p:cNvSpPr/>
          <p:nvPr/>
        </p:nvSpPr>
        <p:spPr>
          <a:xfrm>
            <a:off x="1020604" y="3448526"/>
            <a:ext cx="2807018" cy="850583"/>
          </a:xfrm>
          <a:prstGeom prst="rect">
            <a:avLst/>
          </a:prstGeom>
          <a:noFill/>
          <a:ln/>
        </p:spPr>
        <p:txBody>
          <a:bodyPr wrap="square" lIns="0" tIns="0" rIns="0" bIns="0" rtlCol="0" anchor="t"/>
          <a:lstStyle/>
          <a:p>
            <a:pPr algn="l"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Collecting the data</a:t>
            </a:r>
            <a:endParaRPr lang="en-US" sz="2650" dirty="0"/>
          </a:p>
        </p:txBody>
      </p:sp>
      <p:pic>
        <p:nvPicPr>
          <p:cNvPr id="5" name="Image 1" descr="preencoded.png">    </p:cNvPr>
          <p:cNvPicPr>
            <a:picLocks noChangeAspect="1"/>
          </p:cNvPicPr>
          <p:nvPr/>
        </p:nvPicPr>
        <p:blipFill>
          <a:blip r:embed="rId2"/>
          <a:stretch>
            <a:fillRect/>
          </a:stretch>
        </p:blipFill>
        <p:spPr>
          <a:xfrm>
            <a:off x="4054435" y="2201108"/>
            <a:ext cx="3260765" cy="907256"/>
          </a:xfrm>
          <a:prstGeom prst="rect">
            <a:avLst/>
          </a:prstGeom>
        </p:spPr>
      </p:pic>
      <p:sp>
        <p:nvSpPr>
          <p:cNvPr id="6" name="Text 2"/>
          <p:cNvSpPr/>
          <p:nvPr/>
        </p:nvSpPr>
        <p:spPr>
          <a:xfrm>
            <a:off x="4281249" y="3448526"/>
            <a:ext cx="2807137" cy="850583"/>
          </a:xfrm>
          <a:prstGeom prst="rect">
            <a:avLst/>
          </a:prstGeom>
          <a:noFill/>
          <a:ln/>
        </p:spPr>
        <p:txBody>
          <a:bodyPr wrap="square" lIns="0" tIns="0" rIns="0" bIns="0" rtlCol="0" anchor="t"/>
          <a:lstStyle/>
          <a:p>
            <a:pPr algn="l"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Understanding the data</a:t>
            </a:r>
            <a:endParaRPr lang="en-US" sz="2650" dirty="0"/>
          </a:p>
        </p:txBody>
      </p:sp>
      <p:pic>
        <p:nvPicPr>
          <p:cNvPr id="7" name="Image 2" descr="preencoded.png">    </p:cNvPr>
          <p:cNvPicPr>
            <a:picLocks noChangeAspect="1"/>
          </p:cNvPicPr>
          <p:nvPr/>
        </p:nvPicPr>
        <p:blipFill>
          <a:blip r:embed="rId3"/>
          <a:stretch>
            <a:fillRect/>
          </a:stretch>
        </p:blipFill>
        <p:spPr>
          <a:xfrm>
            <a:off x="7315200" y="2201108"/>
            <a:ext cx="3260646" cy="907256"/>
          </a:xfrm>
          <a:prstGeom prst="rect">
            <a:avLst/>
          </a:prstGeom>
        </p:spPr>
      </p:pic>
      <p:sp>
        <p:nvSpPr>
          <p:cNvPr id="8" name="Text 3"/>
          <p:cNvSpPr/>
          <p:nvPr/>
        </p:nvSpPr>
        <p:spPr>
          <a:xfrm>
            <a:off x="7542014" y="3448526"/>
            <a:ext cx="2807018" cy="850583"/>
          </a:xfrm>
          <a:prstGeom prst="rect">
            <a:avLst/>
          </a:prstGeom>
          <a:noFill/>
          <a:ln/>
        </p:spPr>
        <p:txBody>
          <a:bodyPr wrap="square" lIns="0" tIns="0" rIns="0" bIns="0" rtlCol="0" anchor="t"/>
          <a:lstStyle/>
          <a:p>
            <a:pPr algn="l"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Design entity relation diagram</a:t>
            </a:r>
            <a:endParaRPr lang="en-US" sz="2650" dirty="0"/>
          </a:p>
        </p:txBody>
      </p:sp>
      <p:pic>
        <p:nvPicPr>
          <p:cNvPr id="9" name="Image 3" descr="preencoded.png">    </p:cNvPr>
          <p:cNvPicPr>
            <a:picLocks noChangeAspect="1"/>
          </p:cNvPicPr>
          <p:nvPr/>
        </p:nvPicPr>
        <p:blipFill>
          <a:blip r:embed="rId4"/>
          <a:stretch>
            <a:fillRect/>
          </a:stretch>
        </p:blipFill>
        <p:spPr>
          <a:xfrm>
            <a:off x="10575846" y="2201108"/>
            <a:ext cx="3260765" cy="907256"/>
          </a:xfrm>
          <a:prstGeom prst="rect">
            <a:avLst/>
          </a:prstGeom>
        </p:spPr>
      </p:pic>
      <p:sp>
        <p:nvSpPr>
          <p:cNvPr id="10" name="Text 4"/>
          <p:cNvSpPr/>
          <p:nvPr/>
        </p:nvSpPr>
        <p:spPr>
          <a:xfrm>
            <a:off x="10802660" y="3448526"/>
            <a:ext cx="2807137" cy="850583"/>
          </a:xfrm>
          <a:prstGeom prst="rect">
            <a:avLst/>
          </a:prstGeom>
          <a:noFill/>
          <a:ln/>
        </p:spPr>
        <p:txBody>
          <a:bodyPr wrap="square" lIns="0" tIns="0" rIns="0" bIns="0" rtlCol="0" anchor="t"/>
          <a:lstStyle/>
          <a:p>
            <a:pPr algn="l"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Design the mapping</a:t>
            </a:r>
            <a:endParaRPr lang="en-US" sz="2650" dirty="0"/>
          </a:p>
        </p:txBody>
      </p:sp>
      <p:pic>
        <p:nvPicPr>
          <p:cNvPr id="11" name="Image 4" descr="preencoded.png">    </p:cNvPr>
          <p:cNvPicPr>
            <a:picLocks noChangeAspect="1"/>
          </p:cNvPicPr>
          <p:nvPr/>
        </p:nvPicPr>
        <p:blipFill>
          <a:blip r:embed="rId5"/>
          <a:stretch>
            <a:fillRect/>
          </a:stretch>
        </p:blipFill>
        <p:spPr>
          <a:xfrm>
            <a:off x="793790" y="4866084"/>
            <a:ext cx="3260646" cy="907256"/>
          </a:xfrm>
          <a:prstGeom prst="rect">
            <a:avLst/>
          </a:prstGeom>
        </p:spPr>
      </p:pic>
      <p:sp>
        <p:nvSpPr>
          <p:cNvPr id="12" name="Text 5"/>
          <p:cNvSpPr/>
          <p:nvPr/>
        </p:nvSpPr>
        <p:spPr>
          <a:xfrm>
            <a:off x="1020604" y="6113502"/>
            <a:ext cx="2807018" cy="850583"/>
          </a:xfrm>
          <a:prstGeom prst="rect">
            <a:avLst/>
          </a:prstGeom>
          <a:noFill/>
          <a:ln/>
        </p:spPr>
        <p:txBody>
          <a:bodyPr wrap="square" lIns="0" tIns="0" rIns="0" bIns="0" rtlCol="0" anchor="t"/>
          <a:lstStyle/>
          <a:p>
            <a:pPr algn="l"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Creating tables in SQL</a:t>
            </a:r>
            <a:endParaRPr lang="en-US" sz="2650" dirty="0"/>
          </a:p>
        </p:txBody>
      </p:sp>
      <p:pic>
        <p:nvPicPr>
          <p:cNvPr id="13" name="Image 5" descr="preencoded.png">    </p:cNvPr>
          <p:cNvPicPr>
            <a:picLocks noChangeAspect="1"/>
          </p:cNvPicPr>
          <p:nvPr/>
        </p:nvPicPr>
        <p:blipFill>
          <a:blip r:embed="rId6"/>
          <a:stretch>
            <a:fillRect/>
          </a:stretch>
        </p:blipFill>
        <p:spPr>
          <a:xfrm>
            <a:off x="4054435" y="4866084"/>
            <a:ext cx="3260765" cy="907256"/>
          </a:xfrm>
          <a:prstGeom prst="rect">
            <a:avLst/>
          </a:prstGeom>
        </p:spPr>
      </p:pic>
      <p:sp>
        <p:nvSpPr>
          <p:cNvPr id="14" name="Text 6"/>
          <p:cNvSpPr/>
          <p:nvPr/>
        </p:nvSpPr>
        <p:spPr>
          <a:xfrm>
            <a:off x="4281249" y="6113502"/>
            <a:ext cx="2807137" cy="850583"/>
          </a:xfrm>
          <a:prstGeom prst="rect">
            <a:avLst/>
          </a:prstGeom>
          <a:noFill/>
          <a:ln/>
        </p:spPr>
        <p:txBody>
          <a:bodyPr wrap="square" lIns="0" tIns="0" rIns="0" bIns="0" rtlCol="0" anchor="t"/>
          <a:lstStyle/>
          <a:p>
            <a:pPr algn="l" indent="0" marL="0">
              <a:lnSpc>
                <a:spcPts val="3300"/>
              </a:lnSpc>
              <a:buNone/>
            </a:pPr>
            <a:r>
              <a:rPr lang="en-US" sz="2650" dirty="0">
                <a:solidFill>
                  <a:srgbClr val="E5E0DF"/>
                </a:solidFill>
                <a:latin typeface="Saira Medium" pitchFamily="34" charset="0"/>
                <a:ea typeface="Saira Medium" pitchFamily="34" charset="-122"/>
                <a:cs typeface="Saira Medium" pitchFamily="34" charset="-120"/>
              </a:rPr>
              <a:t>Transfer the data to SQL</a:t>
            </a:r>
            <a:endParaRPr lang="en-US" sz="2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575441"/>
            <a:ext cx="4919305" cy="3078718"/>
          </a:xfrm>
          <a:prstGeom prst="rect">
            <a:avLst/>
          </a:prstGeom>
        </p:spPr>
      </p:pic>
      <p:sp>
        <p:nvSpPr>
          <p:cNvPr id="4" name="Text 0"/>
          <p:cNvSpPr/>
          <p:nvPr/>
        </p:nvSpPr>
        <p:spPr>
          <a:xfrm>
            <a:off x="793790" y="2513171"/>
            <a:ext cx="7556421" cy="1133951"/>
          </a:xfrm>
          <a:prstGeom prst="rect">
            <a:avLst/>
          </a:prstGeom>
          <a:noFill/>
          <a:ln/>
        </p:spPr>
        <p:txBody>
          <a:bodyPr wrap="square" lIns="0" tIns="0" rIns="0" bIns="0" rtlCol="0" anchor="t"/>
          <a:lstStyle/>
          <a:p>
            <a:pPr indent="0" marL="0">
              <a:lnSpc>
                <a:spcPts val="4450"/>
              </a:lnSpc>
              <a:buNone/>
            </a:pPr>
            <a:r>
              <a:rPr lang="en-US" sz="3550" dirty="0">
                <a:solidFill>
                  <a:srgbClr val="FFFFFF"/>
                </a:solidFill>
                <a:latin typeface="Saira Medium" pitchFamily="34" charset="0"/>
                <a:ea typeface="Saira Medium" pitchFamily="34" charset="-122"/>
                <a:cs typeface="Saira Medium" pitchFamily="34" charset="-120"/>
              </a:rPr>
              <a:t>Design entity relation diagram (ERD)</a:t>
            </a:r>
            <a:endParaRPr lang="en-US" sz="3550" dirty="0"/>
          </a:p>
        </p:txBody>
      </p:sp>
      <p:sp>
        <p:nvSpPr>
          <p:cNvPr id="5" name="Text 1"/>
          <p:cNvSpPr/>
          <p:nvPr/>
        </p:nvSpPr>
        <p:spPr>
          <a:xfrm>
            <a:off x="793790" y="3902273"/>
            <a:ext cx="7556421" cy="1814036"/>
          </a:xfrm>
          <a:prstGeom prst="rect">
            <a:avLst/>
          </a:prstGeom>
          <a:noFill/>
          <a:ln/>
        </p:spPr>
        <p:txBody>
          <a:bodyPr wrap="square" lIns="0" tIns="0" rIns="0" bIns="0" rtlCol="0" anchor="t"/>
          <a:lstStyle/>
          <a:p>
            <a:pPr indent="0" marL="0">
              <a:lnSpc>
                <a:spcPts val="3550"/>
              </a:lnSpc>
              <a:buNone/>
            </a:pPr>
            <a:r>
              <a:rPr lang="en-US" sz="2200" dirty="0">
                <a:solidFill>
                  <a:srgbClr val="E5E0DF"/>
                </a:solidFill>
                <a:latin typeface="Roboto" pitchFamily="34" charset="0"/>
                <a:ea typeface="Roboto" pitchFamily="34" charset="-122"/>
                <a:cs typeface="Roboto" pitchFamily="34" charset="-120"/>
              </a:rPr>
              <a:t>We have categorized the data into groups such as orders, ordered items, products, customers, and categories, illustrating how they relate to one another for easier understanding of the data organization.</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34</Slides>
  <Notes>34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2024-10-21T20:33:31Z</dcterms:created>
  <dcterms:modified xsi:type="dcterms:W3CDTF">2024-10-21T20:33:31Z</dcterms:modified>
</cp:coreProperties>
</file>